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6.xml" ContentType="application/vnd.openxmlformats-officedocument.presentationml.notesSlide+xml"/>
  <Override PartName="/ppt/charts/chart13.xml" ContentType="application/vnd.openxmlformats-officedocument.drawingml.chart+xml"/>
  <Override PartName="/ppt/drawings/drawing2.xml" ContentType="application/vnd.openxmlformats-officedocument.drawingml.chartshapes+xml"/>
  <Override PartName="/ppt/charts/chart14.xml" ContentType="application/vnd.openxmlformats-officedocument.drawingml.chart+xml"/>
  <Override PartName="/ppt/drawings/drawing3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8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2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4.xml" ContentType="application/vnd.openxmlformats-officedocument.drawingml.chart+xml"/>
  <Override PartName="/ppt/notesSlides/notesSlide10.xml" ContentType="application/vnd.openxmlformats-officedocument.presentationml.notesSlide+xml"/>
  <Override PartName="/ppt/charts/chart2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charts/chart2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2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2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4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3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3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32.xml" ContentType="application/vnd.openxmlformats-officedocument.drawingml.chart+xml"/>
  <Override PartName="/ppt/theme/themeOverride3.xml" ContentType="application/vnd.openxmlformats-officedocument.themeOverride+xml"/>
  <Override PartName="/ppt/notesSlides/notesSlide14.xml" ContentType="application/vnd.openxmlformats-officedocument.presentationml.notesSlide+xml"/>
  <Override PartName="/ppt/charts/chart3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34.xml" ContentType="application/vnd.openxmlformats-officedocument.drawingml.chart+xml"/>
  <Override PartName="/ppt/theme/themeOverride4.xml" ContentType="application/vnd.openxmlformats-officedocument.themeOverride+xml"/>
  <Override PartName="/ppt/notesSlides/notesSlide15.xml" ContentType="application/vnd.openxmlformats-officedocument.presentationml.notesSlide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drawings/drawing5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drawings/drawing6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39.xml" ContentType="application/vnd.openxmlformats-officedocument.drawingml.chart+xml"/>
  <Override PartName="/ppt/drawings/drawing7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4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41.xml" ContentType="application/vnd.openxmlformats-officedocument.drawingml.chart+xml"/>
  <Override PartName="/ppt/notesSlides/notesSlide20.xml" ContentType="application/vnd.openxmlformats-officedocument.presentationml.notesSlide+xml"/>
  <Override PartName="/ppt/charts/chart42.xml" ContentType="application/vnd.openxmlformats-officedocument.drawingml.chart+xml"/>
  <Override PartName="/ppt/notesSlides/notesSlide21.xml" ContentType="application/vnd.openxmlformats-officedocument.presentationml.notesSlide+xml"/>
  <Override PartName="/ppt/charts/chart4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9.xml" ContentType="application/vnd.openxmlformats-officedocument.drawingml.chartshapes+xml"/>
  <Override PartName="/ppt/charts/chart44.xml" ContentType="application/vnd.openxmlformats-officedocument.drawingml.chart+xml"/>
  <Override PartName="/ppt/notesSlides/notesSlide22.xml" ContentType="application/vnd.openxmlformats-officedocument.presentationml.notesSlide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drawings/drawing10.xml" ContentType="application/vnd.openxmlformats-officedocument.drawingml.chartshape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68" r:id="rId3"/>
  </p:sldMasterIdLst>
  <p:notesMasterIdLst>
    <p:notesMasterId r:id="rId34"/>
  </p:notesMasterIdLst>
  <p:sldIdLst>
    <p:sldId id="500" r:id="rId4"/>
    <p:sldId id="555" r:id="rId5"/>
    <p:sldId id="589" r:id="rId6"/>
    <p:sldId id="522" r:id="rId7"/>
    <p:sldId id="556" r:id="rId8"/>
    <p:sldId id="572" r:id="rId9"/>
    <p:sldId id="573" r:id="rId10"/>
    <p:sldId id="575" r:id="rId11"/>
    <p:sldId id="576" r:id="rId12"/>
    <p:sldId id="577" r:id="rId13"/>
    <p:sldId id="578" r:id="rId14"/>
    <p:sldId id="579" r:id="rId15"/>
    <p:sldId id="581" r:id="rId16"/>
    <p:sldId id="582" r:id="rId17"/>
    <p:sldId id="584" r:id="rId18"/>
    <p:sldId id="504" r:id="rId19"/>
    <p:sldId id="590" r:id="rId20"/>
    <p:sldId id="587" r:id="rId21"/>
    <p:sldId id="588" r:id="rId22"/>
    <p:sldId id="560" r:id="rId23"/>
    <p:sldId id="561" r:id="rId24"/>
    <p:sldId id="562" r:id="rId25"/>
    <p:sldId id="563" r:id="rId26"/>
    <p:sldId id="564" r:id="rId27"/>
    <p:sldId id="565" r:id="rId28"/>
    <p:sldId id="566" r:id="rId29"/>
    <p:sldId id="567" r:id="rId30"/>
    <p:sldId id="568" r:id="rId31"/>
    <p:sldId id="569" r:id="rId32"/>
    <p:sldId id="571" r:id="rId3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E0"/>
    <a:srgbClr val="FF00FF"/>
    <a:srgbClr val="04D9D3"/>
    <a:srgbClr val="9CDC57"/>
    <a:srgbClr val="A8F0BA"/>
    <a:srgbClr val="B4E5BC"/>
    <a:srgbClr val="FFFF99"/>
    <a:srgbClr val="92D050"/>
    <a:srgbClr val="4584D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43" autoAdjust="0"/>
  </p:normalViewPr>
  <p:slideViewPr>
    <p:cSldViewPr snapToGrid="0">
      <p:cViewPr varScale="1">
        <p:scale>
          <a:sx n="104" d="100"/>
          <a:sy n="104" d="100"/>
        </p:scale>
        <p:origin x="1860" y="108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7.xlsx"/><Relationship Id="rId1" Type="http://schemas.openxmlformats.org/officeDocument/2006/relationships/image" Target="../media/image36.jpg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1.xlsx"/><Relationship Id="rId1" Type="http://schemas.openxmlformats.org/officeDocument/2006/relationships/themeOverride" Target="../theme/themeOverride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8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4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1.xlsx"/><Relationship Id="rId1" Type="http://schemas.openxmlformats.org/officeDocument/2006/relationships/themeOverride" Target="../theme/themeOverride3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3.xlsx"/><Relationship Id="rId1" Type="http://schemas.openxmlformats.org/officeDocument/2006/relationships/themeOverride" Target="../theme/themeOverride4.xm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4.xlsx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35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6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9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1.xlsx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2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9.xm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3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4.xlsx"/></Relationships>
</file>

<file path=ppt/charts/_rels/chart4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45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 организаций</a:t>
            </a:r>
            <a:endParaRPr lang="ru-RU" u="non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8723381150598756"/>
          <c:y val="8.11230886721287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 cap="flat" cmpd="sng" algn="ctr">
          <a:noFill/>
          <a:prstDash val="solid"/>
          <a:round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9746822828737579E-2"/>
          <c:y val="0.19082614485184576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9.0444760939618341E-3"/>
                  <c:y val="-0.114740611754577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68D-461C-945A-B96AED725708}"/>
                </c:ext>
              </c:extLst>
            </c:dLbl>
            <c:dLbl>
              <c:idx val="1"/>
              <c:layout>
                <c:manualLayout>
                  <c:x val="1.7160223213895851E-2"/>
                  <c:y val="-8.2622912984906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68D-461C-945A-B96AED725708}"/>
                </c:ext>
              </c:extLst>
            </c:dLbl>
            <c:dLbl>
              <c:idx val="2"/>
              <c:layout>
                <c:manualLayout>
                  <c:x val="1.2688864023218983E-2"/>
                  <c:y val="-0.221510955492138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51941206435512"/>
                      <c:h val="0.121104894811157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68D-461C-945A-B96AED725708}"/>
                </c:ext>
              </c:extLst>
            </c:dLbl>
            <c:dLbl>
              <c:idx val="3"/>
              <c:layout>
                <c:manualLayout>
                  <c:x val="1.4652541076133374E-2"/>
                  <c:y val="-0.295479003756205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8D-461C-945A-B96AED725708}"/>
                </c:ext>
              </c:extLst>
            </c:dLbl>
            <c:dLbl>
              <c:idx val="4"/>
              <c:layout>
                <c:manualLayout>
                  <c:x val="1.6519301501647678E-2"/>
                  <c:y val="-0.2696351540407412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23542428718812"/>
                      <c:h val="0.172398759427791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68D-461C-945A-B96AED725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262.8</c:v>
                </c:pt>
                <c:pt idx="1">
                  <c:v>22.5</c:v>
                </c:pt>
                <c:pt idx="2">
                  <c:v>589.79999999999995</c:v>
                </c:pt>
                <c:pt idx="3" formatCode="0.0">
                  <c:v>1033</c:v>
                </c:pt>
                <c:pt idx="4">
                  <c:v>947.4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68D-461C-945A-B96AED7257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62167920"/>
        <c:axId val="-1762158672"/>
        <c:axId val="0"/>
      </c:bar3DChart>
      <c:catAx>
        <c:axId val="-176216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58672"/>
        <c:crosses val="autoZero"/>
        <c:auto val="1"/>
        <c:lblAlgn val="ctr"/>
        <c:lblOffset val="100"/>
        <c:noMultiLvlLbl val="0"/>
      </c:catAx>
      <c:valAx>
        <c:axId val="-176215867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млн.руб.</a:t>
                </a:r>
              </a:p>
            </c:rich>
          </c:tx>
          <c:layout>
            <c:manualLayout>
              <c:xMode val="edge"/>
              <c:yMode val="edge"/>
              <c:x val="4.2900709516931253E-3"/>
              <c:y val="0.404980274062896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44806614010088"/>
          <c:y val="0.1228250844390736"/>
          <c:w val="0.82300071573061562"/>
          <c:h val="0.748663680728389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0440565466821787E-2"/>
                  <c:y val="-3.52582085329420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209920597917678E-3"/>
                  <c:y val="5.07473637266044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68-40D1-88D8-CADE47D1E53F}"/>
                </c:ext>
              </c:extLst>
            </c:dLbl>
            <c:dLbl>
              <c:idx val="2"/>
              <c:layout>
                <c:manualLayout>
                  <c:x val="7.9819296272630996E-3"/>
                  <c:y val="-2.0300943575677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F6D-451B-9C69-22CC58BBEE76}"/>
                </c:ext>
              </c:extLst>
            </c:dLbl>
            <c:dLbl>
              <c:idx val="3"/>
              <c:layout>
                <c:manualLayout>
                  <c:x val="1.7583275392739184E-2"/>
                  <c:y val="-5.0751359896675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A42-48E4-9DA5-0C88A9CB7C6F}"/>
                </c:ext>
              </c:extLst>
            </c:dLbl>
            <c:dLbl>
              <c:idx val="4"/>
              <c:layout>
                <c:manualLayout>
                  <c:x val="2.1194471163524315E-2"/>
                  <c:y val="-2.0300543958670012E-2"/>
                </c:manualLayout>
              </c:layout>
              <c:tx>
                <c:rich>
                  <a:bodyPr/>
                  <a:lstStyle/>
                  <a:p>
                    <a:fld id="{B7B04EA5-3ACE-4B85-8AF3-5677DBBF3B2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85F-4C84-98AB-77B479D0A7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6200.2</c:v>
                </c:pt>
                <c:pt idx="1">
                  <c:v>13794.2</c:v>
                </c:pt>
                <c:pt idx="2">
                  <c:v>14015.4</c:v>
                </c:pt>
                <c:pt idx="3">
                  <c:v>8096.4</c:v>
                </c:pt>
                <c:pt idx="4" formatCode="0.0">
                  <c:v>9153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644680928"/>
        <c:axId val="-1644680384"/>
        <c:axId val="0"/>
      </c:bar3DChart>
      <c:catAx>
        <c:axId val="-1644680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644680384"/>
        <c:crosses val="autoZero"/>
        <c:auto val="1"/>
        <c:lblAlgn val="ctr"/>
        <c:lblOffset val="100"/>
        <c:noMultiLvlLbl val="0"/>
      </c:catAx>
      <c:valAx>
        <c:axId val="-1644680384"/>
        <c:scaling>
          <c:orientation val="minMax"/>
          <c:max val="16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80928"/>
        <c:crosses val="autoZero"/>
        <c:crossBetween val="between"/>
        <c:majorUnit val="4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720595989997107E-2"/>
          <c:y val="3.61969556230596E-2"/>
          <c:w val="0.88658418622908097"/>
          <c:h val="0.850166240097415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485785320600464E-2"/>
                  <c:y val="-3.5256327831190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2.2533032050094499E-2"/>
                  <c:y val="-5.18456199819330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68-40D1-88D8-CADE47D1E53F}"/>
                </c:ext>
              </c:extLst>
            </c:dLbl>
            <c:dLbl>
              <c:idx val="2"/>
              <c:layout>
                <c:manualLayout>
                  <c:x val="1.3280629008352722E-2"/>
                  <c:y val="-5.07553560667453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F6D-451B-9C69-22CC58BBEE76}"/>
                </c:ext>
              </c:extLst>
            </c:dLbl>
            <c:dLbl>
              <c:idx val="3"/>
              <c:layout>
                <c:manualLayout>
                  <c:x val="1.2284560867139298E-2"/>
                  <c:y val="-5.1841537971069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448-4E69-BCE7-868AF7DDAE7F}"/>
                </c:ext>
              </c:extLst>
            </c:dLbl>
            <c:dLbl>
              <c:idx val="4"/>
              <c:layout>
                <c:manualLayout>
                  <c:x val="2.22222270827269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994-4337-9BB9-96393B2AE6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4172.5</c:v>
                </c:pt>
                <c:pt idx="1">
                  <c:v>3149.4</c:v>
                </c:pt>
                <c:pt idx="2">
                  <c:v>2682.9</c:v>
                </c:pt>
                <c:pt idx="3" formatCode="0.0">
                  <c:v>2641</c:v>
                </c:pt>
                <c:pt idx="4" formatCode="0.0">
                  <c:v>2174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644679296"/>
        <c:axId val="-1644672224"/>
        <c:axId val="0"/>
      </c:bar3DChart>
      <c:catAx>
        <c:axId val="-1644679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644672224"/>
        <c:crosses val="autoZero"/>
        <c:auto val="1"/>
        <c:lblAlgn val="ctr"/>
        <c:lblOffset val="100"/>
        <c:noMultiLvlLbl val="0"/>
      </c:catAx>
      <c:valAx>
        <c:axId val="-1644672224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79296"/>
        <c:crosses val="autoZero"/>
        <c:crossBetween val="between"/>
        <c:majorUnit val="1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14406798584765"/>
          <c:y val="3.6196823134225092E-2"/>
          <c:w val="0.88658418622908097"/>
          <c:h val="0.850166240097415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4D8EE0"/>
            </a:solidFill>
          </c:spPr>
          <c:invertIfNegative val="0"/>
          <c:dLbls>
            <c:dLbl>
              <c:idx val="0"/>
              <c:layout>
                <c:manualLayout>
                  <c:x val="1.59529077443634E-2"/>
                  <c:y val="6.84267481109474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6.0131543996738658E-3"/>
                  <c:y val="-1.0368715795300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68-40D1-88D8-CADE47D1E53F}"/>
                </c:ext>
              </c:extLst>
            </c:dLbl>
            <c:dLbl>
              <c:idx val="2"/>
              <c:layout>
                <c:manualLayout>
                  <c:x val="1.3280613850051481E-2"/>
                  <c:y val="5.29273528608566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F6D-451B-9C69-22CC58BBEE76}"/>
                </c:ext>
              </c:extLst>
            </c:dLbl>
            <c:dLbl>
              <c:idx val="3"/>
              <c:layout>
                <c:manualLayout>
                  <c:x val="1.5092396376469596E-2"/>
                  <c:y val="-5.1841537971069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448-4E69-BCE7-868AF7DDAE7F}"/>
                </c:ext>
              </c:extLst>
            </c:dLbl>
            <c:dLbl>
              <c:idx val="4"/>
              <c:layout>
                <c:manualLayout>
                  <c:x val="1.1231389161162036E-2"/>
                  <c:y val="-5.1841537971069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7E9-4484-9CE8-06E7170BAB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5302</c:v>
                </c:pt>
                <c:pt idx="1">
                  <c:v>5525</c:v>
                </c:pt>
                <c:pt idx="2">
                  <c:v>6070</c:v>
                </c:pt>
                <c:pt idx="3">
                  <c:v>6142</c:v>
                </c:pt>
                <c:pt idx="4">
                  <c:v>7151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644673312"/>
        <c:axId val="-1644679840"/>
        <c:axId val="0"/>
      </c:bar3DChart>
      <c:catAx>
        <c:axId val="-1644673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644679840"/>
        <c:crosses val="autoZero"/>
        <c:auto val="1"/>
        <c:lblAlgn val="ctr"/>
        <c:lblOffset val="100"/>
        <c:noMultiLvlLbl val="0"/>
      </c:catAx>
      <c:valAx>
        <c:axId val="-1644679840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73312"/>
        <c:crosses val="autoZero"/>
        <c:crossBetween val="between"/>
        <c:majorUnit val="1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Сено,</a:t>
            </a:r>
            <a:r>
              <a:rPr lang="ru-RU" sz="16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endParaRPr lang="ru-RU" sz="1400" u="none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804144171473457"/>
          <c:y val="5.2306494462935185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420322910600322E-2"/>
          <c:y val="0.1949426639223758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4289576885199754E-2"/>
                  <c:y val="-0.304106802272134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1.7160278617989078E-2"/>
                  <c:y val="-0.255522478240067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E38-45EF-8C50-7FBB07987C50}"/>
                </c:ext>
              </c:extLst>
            </c:dLbl>
            <c:dLbl>
              <c:idx val="2"/>
              <c:layout>
                <c:manualLayout>
                  <c:x val="9.1992150862877514E-3"/>
                  <c:y val="-0.307960900192802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80467284515101"/>
                      <c:h val="0.121104897589260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E38-45EF-8C50-7FBB07987C50}"/>
                </c:ext>
              </c:extLst>
            </c:dLbl>
            <c:dLbl>
              <c:idx val="3"/>
              <c:layout>
                <c:manualLayout>
                  <c:x val="1.4652467583473935E-2"/>
                  <c:y val="-0.27901237849380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26-41F6-A52A-592678D4A3B3}"/>
                </c:ext>
              </c:extLst>
            </c:dLbl>
            <c:dLbl>
              <c:idx val="4"/>
              <c:layout>
                <c:manualLayout>
                  <c:x val="1.410822312886888E-2"/>
                  <c:y val="-0.224351934569151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962376606171451"/>
                      <c:h val="0.172398759427791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</c:formatCode>
                <c:ptCount val="5"/>
                <c:pt idx="0">
                  <c:v>1205.4000000000001</c:v>
                </c:pt>
                <c:pt idx="1">
                  <c:v>1004.2</c:v>
                </c:pt>
                <c:pt idx="2">
                  <c:v>1278</c:v>
                </c:pt>
                <c:pt idx="3">
                  <c:v>1172.5</c:v>
                </c:pt>
                <c:pt idx="4">
                  <c:v>878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644678752"/>
        <c:axId val="-1644675488"/>
        <c:axId val="0"/>
      </c:bar3DChart>
      <c:catAx>
        <c:axId val="-164467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75488"/>
        <c:crosses val="autoZero"/>
        <c:auto val="1"/>
        <c:lblAlgn val="ctr"/>
        <c:lblOffset val="100"/>
        <c:noMultiLvlLbl val="0"/>
      </c:catAx>
      <c:valAx>
        <c:axId val="-164467548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7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Сенаж,</a:t>
            </a:r>
            <a:r>
              <a:rPr lang="ru-RU" sz="16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endParaRPr lang="ru-RU" sz="1400" u="none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8743145194381915"/>
          <c:y val="3.17232128849397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420322910600322E-2"/>
          <c:y val="0.1949426639223758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9.6364791432188863E-3"/>
                  <c:y val="-0.304106802272134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1.2507364061620752E-2"/>
                  <c:y val="-0.173189351928086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E38-45EF-8C50-7FBB07987C50}"/>
                </c:ext>
              </c:extLst>
            </c:dLbl>
            <c:dLbl>
              <c:idx val="2"/>
              <c:layout>
                <c:manualLayout>
                  <c:x val="1.0362352132573541E-2"/>
                  <c:y val="-0.283260800226124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51941206435512"/>
                      <c:h val="0.121104894811157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E38-45EF-8C50-7FBB07987C50}"/>
                </c:ext>
              </c:extLst>
            </c:dLbl>
            <c:dLbl>
              <c:idx val="3"/>
              <c:layout>
                <c:manualLayout>
                  <c:x val="1.2326010305289899E-2"/>
                  <c:y val="-0.147279376394638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4108314721675107E-2"/>
                  <c:y val="-0.162602089835165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359128257582601E-2"/>
                      <c:h val="0.172398793502880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5560</c:v>
                </c:pt>
                <c:pt idx="1">
                  <c:v>2678</c:v>
                </c:pt>
                <c:pt idx="2">
                  <c:v>4708</c:v>
                </c:pt>
                <c:pt idx="3">
                  <c:v>2005</c:v>
                </c:pt>
                <c:pt idx="4">
                  <c:v>2335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644670592"/>
        <c:axId val="-1644674400"/>
        <c:axId val="0"/>
      </c:bar3DChart>
      <c:catAx>
        <c:axId val="-164467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74400"/>
        <c:crosses val="autoZero"/>
        <c:auto val="1"/>
        <c:lblAlgn val="ctr"/>
        <c:lblOffset val="100"/>
        <c:noMultiLvlLbl val="0"/>
      </c:catAx>
      <c:valAx>
        <c:axId val="-164467440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70592"/>
        <c:crosses val="autoZero"/>
        <c:crossBetween val="between"/>
        <c:majorUnit val="3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Силос,</a:t>
            </a:r>
            <a:r>
              <a:rPr lang="ru-RU" sz="16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u="non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endParaRPr lang="ru-RU" sz="1400" u="none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317960578323962"/>
          <c:y val="9.1750041778991667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953172330524733E-2"/>
          <c:y val="0.18636738841633144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E38-45EF-8C50-7FBB07987C50}"/>
              </c:ext>
            </c:extLst>
          </c:dPt>
          <c:dLbls>
            <c:dLbl>
              <c:idx val="0"/>
              <c:layout>
                <c:manualLayout>
                  <c:x val="1.5167828497633871E-2"/>
                  <c:y val="-9.485468507080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1.2507268249021646E-2"/>
                  <c:y val="-0.206478022562343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E38-45EF-8C50-7FBB07987C50}"/>
                </c:ext>
              </c:extLst>
            </c:dLbl>
            <c:dLbl>
              <c:idx val="2"/>
              <c:layout>
                <c:manualLayout>
                  <c:x val="1.5573244016712978E-2"/>
                  <c:y val="-0.2558117556805200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500565126777862"/>
                      <c:h val="0.121105058549669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E38-45EF-8C50-7FBB07987C50}"/>
                </c:ext>
              </c:extLst>
            </c:dLbl>
            <c:dLbl>
              <c:idx val="3"/>
              <c:layout>
                <c:manualLayout>
                  <c:x val="1.5091607159579171E-2"/>
                  <c:y val="-0.169743232225360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5722828726297888E-2"/>
                  <c:y val="-0.178042818824347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871786998381926"/>
                      <c:h val="0.120947395607382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839</c:v>
                </c:pt>
                <c:pt idx="1">
                  <c:v>7712</c:v>
                </c:pt>
                <c:pt idx="2">
                  <c:v>10161</c:v>
                </c:pt>
                <c:pt idx="3">
                  <c:v>5630</c:v>
                </c:pt>
                <c:pt idx="4">
                  <c:v>5927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644672768"/>
        <c:axId val="-1644671680"/>
        <c:axId val="0"/>
      </c:bar3DChart>
      <c:catAx>
        <c:axId val="-164467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644671680"/>
        <c:crosses val="autoZero"/>
        <c:auto val="1"/>
        <c:lblAlgn val="ctr"/>
        <c:lblOffset val="100"/>
        <c:noMultiLvlLbl val="0"/>
      </c:catAx>
      <c:valAx>
        <c:axId val="-1644671680"/>
        <c:scaling>
          <c:orientation val="minMax"/>
          <c:max val="155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644672768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  <a:scene3d>
      <a:camera prst="orthographicFront"/>
      <a:lightRig rig="threePt" dir="t"/>
    </a:scene3d>
    <a:sp3d>
      <a:bevelB/>
    </a:sp3d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КРС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162196331542717E-2"/>
          <c:y val="0.16810274330738553"/>
          <c:w val="0.89238152510726954"/>
          <c:h val="0.6002432382721899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1696890454051567E-2"/>
                  <c:y val="-2.474507132703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5C0-4BFF-9472-860459B43B9F}"/>
                </c:ext>
              </c:extLst>
            </c:dLbl>
            <c:dLbl>
              <c:idx val="1"/>
              <c:layout>
                <c:manualLayout>
                  <c:x val="1.9286124848045837E-2"/>
                  <c:y val="-1.97957453176047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5C0-4BFF-9472-860459B43B9F}"/>
                </c:ext>
              </c:extLst>
            </c:dLbl>
            <c:dLbl>
              <c:idx val="2"/>
              <c:layout>
                <c:manualLayout>
                  <c:x val="1.7056461035087612E-2"/>
                  <c:y val="-3.2638041794540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BC5-47E6-A325-03C16F6CD1FF}"/>
                </c:ext>
              </c:extLst>
            </c:dLbl>
            <c:dLbl>
              <c:idx val="3"/>
              <c:layout>
                <c:manualLayout>
                  <c:x val="2.6518421666063025E-2"/>
                  <c:y val="-1.4846808988203607E-2"/>
                </c:manualLayout>
              </c:layout>
              <c:tx>
                <c:rich>
                  <a:bodyPr/>
                  <a:lstStyle/>
                  <a:p>
                    <a:fld id="{B087D177-FD59-4D25-ACCF-63DF19AEBFEF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BC5-47E6-A325-03C16F6CD1FF}"/>
                </c:ext>
              </c:extLst>
            </c:dLbl>
            <c:dLbl>
              <c:idx val="4"/>
              <c:layout>
                <c:manualLayout>
                  <c:x val="2.1606360944232121E-2"/>
                  <c:y val="-2.0296993467348475E-2"/>
                </c:manualLayout>
              </c:layout>
              <c:tx>
                <c:rich>
                  <a:bodyPr/>
                  <a:lstStyle/>
                  <a:p>
                    <a:fld id="{9043C83D-7152-4C74-835E-4145811FD02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BC5-47E6-A325-03C16F6CD1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1689</c:v>
                </c:pt>
                <c:pt idx="1">
                  <c:v>1037</c:v>
                </c:pt>
                <c:pt idx="2">
                  <c:v>1155</c:v>
                </c:pt>
                <c:pt idx="3">
                  <c:v>958</c:v>
                </c:pt>
                <c:pt idx="4">
                  <c:v>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F3-4DE4-820A-B6964B14F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-1644670048"/>
        <c:axId val="-1644669504"/>
        <c:axId val="0"/>
      </c:bar3DChart>
      <c:catAx>
        <c:axId val="-1644670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69504"/>
        <c:crosses val="autoZero"/>
        <c:auto val="1"/>
        <c:lblAlgn val="ctr"/>
        <c:lblOffset val="100"/>
        <c:noMultiLvlLbl val="0"/>
      </c:catAx>
      <c:valAx>
        <c:axId val="-1644669504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-1644670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Коровы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555943432446304E-2"/>
          <c:y val="0.1714488134418846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коровы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9909310827335E-2"/>
                  <c:y val="-2.1998960679023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486-4B68-A917-906215EA767A}"/>
                </c:ext>
              </c:extLst>
            </c:dLbl>
            <c:dLbl>
              <c:idx val="1"/>
              <c:layout>
                <c:manualLayout>
                  <c:x val="1.4243198312050113E-2"/>
                  <c:y val="-2.1998960679023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86-4B68-A917-906215EA767A}"/>
                </c:ext>
              </c:extLst>
            </c:dLbl>
            <c:dLbl>
              <c:idx val="2"/>
              <c:layout>
                <c:manualLayout>
                  <c:x val="1.661706469739185E-2"/>
                  <c:y val="-2.1998960679023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7D0-44F9-8CC3-7C1A76D592B1}"/>
                </c:ext>
              </c:extLst>
            </c:dLbl>
            <c:dLbl>
              <c:idx val="3"/>
              <c:layout>
                <c:manualLayout>
                  <c:x val="2.1364797468075149E-2"/>
                  <c:y val="-1.759916854321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7D0-44F9-8CC3-7C1A76D592B1}"/>
                </c:ext>
              </c:extLst>
            </c:dLbl>
            <c:dLbl>
              <c:idx val="4"/>
              <c:layout>
                <c:manualLayout>
                  <c:x val="2.1364797468075236E-2"/>
                  <c:y val="-1.3199376407413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7D0-44F9-8CC3-7C1A76D592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787</c:v>
                </c:pt>
                <c:pt idx="1">
                  <c:v>442</c:v>
                </c:pt>
                <c:pt idx="2">
                  <c:v>442</c:v>
                </c:pt>
                <c:pt idx="3">
                  <c:v>308</c:v>
                </c:pt>
                <c:pt idx="4">
                  <c:v>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-1644668960"/>
        <c:axId val="-1598692960"/>
        <c:axId val="0"/>
      </c:bar3DChart>
      <c:catAx>
        <c:axId val="-1644668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598692960"/>
        <c:crosses val="autoZero"/>
        <c:auto val="1"/>
        <c:lblAlgn val="ctr"/>
        <c:lblOffset val="100"/>
        <c:noMultiLvlLbl val="0"/>
      </c:catAx>
      <c:valAx>
        <c:axId val="-1598692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-1644668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30053713181984E-2"/>
          <c:y val="1.4642691325707207E-2"/>
          <c:w val="0.96900284722645735"/>
          <c:h val="0.905831282751404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1.4677598025874443E-4"/>
                  <c:y val="1.5313893375001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24-4E24-B912-D58D8524B1B3}"/>
                </c:ext>
              </c:extLst>
            </c:dLbl>
            <c:dLbl>
              <c:idx val="1"/>
              <c:layout>
                <c:manualLayout>
                  <c:x val="0"/>
                  <c:y val="1.7893271262883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24-4E24-B912-D58D8524B1B3}"/>
                </c:ext>
              </c:extLst>
            </c:dLbl>
            <c:dLbl>
              <c:idx val="2"/>
              <c:layout>
                <c:manualLayout>
                  <c:x val="0"/>
                  <c:y val="3.58012012853476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24-4E24-B912-D58D8524B1B3}"/>
                </c:ext>
              </c:extLst>
            </c:dLbl>
            <c:dLbl>
              <c:idx val="3"/>
              <c:layout>
                <c:manualLayout>
                  <c:x val="3.6125095916396364E-3"/>
                  <c:y val="1.4320480514139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805187996136942E-2"/>
                      <c:h val="7.66145707506440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724-4E24-B912-D58D8524B1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145.69999999999999</c:v>
                </c:pt>
                <c:pt idx="1">
                  <c:v>166.7</c:v>
                </c:pt>
                <c:pt idx="2">
                  <c:v>199.5</c:v>
                </c:pt>
                <c:pt idx="3" formatCode="0.0">
                  <c:v>219</c:v>
                </c:pt>
                <c:pt idx="4" formatCode="0.0">
                  <c:v>222.8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24-4E24-B912-D58D8524B1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598694592"/>
        <c:axId val="-1598697312"/>
      </c:barChart>
      <c:catAx>
        <c:axId val="-1598694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7312"/>
        <c:crosses val="autoZero"/>
        <c:auto val="1"/>
        <c:lblAlgn val="ctr"/>
        <c:lblOffset val="100"/>
        <c:noMultiLvlLbl val="0"/>
      </c:catAx>
      <c:valAx>
        <c:axId val="-1598697312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98694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FFA-40B3-9CEB-0E7EB23A182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FFA-40B3-9CEB-0E7EB23A182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5-EFFA-40B3-9CEB-0E7EB23A182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7-EFFA-40B3-9CEB-0E7EB23A182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>
              <c:ext xmlns:c16="http://schemas.microsoft.com/office/drawing/2014/chart" uri="{C3380CC4-5D6E-409C-BE32-E72D297353CC}">
                <c16:uniqueId val="{00000009-EFFA-40B3-9CEB-0E7EB23A182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FFA-40B3-9CEB-0E7EB23A182B}"/>
                </c:ext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FFA-40B3-9CEB-0E7EB23A182B}"/>
                </c:ext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FFA-40B3-9CEB-0E7EB23A182B}"/>
                </c:ext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3,0 %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FFA-40B3-9CEB-0E7EB23A182B}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FFA-40B3-9CEB-0E7EB23A182B}"/>
                </c:ext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FFA-40B3-9CEB-0E7EB23A182B}"/>
                </c:ext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FFA-40B3-9CEB-0E7EB23A182B}"/>
                </c:ext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FFA-40B3-9CEB-0E7EB23A182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162468.79999999999</c:v>
                </c:pt>
                <c:pt idx="1">
                  <c:v>16591.2</c:v>
                </c:pt>
                <c:pt idx="2">
                  <c:v>9243.7000000000007</c:v>
                </c:pt>
                <c:pt idx="3" formatCode="0.0">
                  <c:v>6548.3</c:v>
                </c:pt>
                <c:pt idx="4">
                  <c:v>22452.400000000001</c:v>
                </c:pt>
                <c:pt idx="5">
                  <c:v>6092.4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FFA-40B3-9CEB-0E7EB23A182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Убыток организаций</a:t>
            </a:r>
            <a:endParaRPr lang="ru-RU" u="non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5711218140358283"/>
          <c:y val="6.0539807094133355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420322910600322E-2"/>
          <c:y val="0.1949426639223758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8942491441568142E-2"/>
                  <c:y val="-7.7690704914185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DFE-4E64-A31E-BCFA0FFC2F35}"/>
                </c:ext>
              </c:extLst>
            </c:dLbl>
            <c:dLbl>
              <c:idx val="1"/>
              <c:layout>
                <c:manualLayout>
                  <c:x val="1.5411860847711813E-2"/>
                  <c:y val="-0.300154296628362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FE-4E64-A31E-BCFA0FFC2F35}"/>
                </c:ext>
              </c:extLst>
            </c:dLbl>
            <c:dLbl>
              <c:idx val="2"/>
              <c:layout>
                <c:manualLayout>
                  <c:x val="2.0246479074574646E-2"/>
                  <c:y val="-7.4082441490928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51941206435512"/>
                      <c:h val="0.121104894811157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DFE-4E64-A31E-BCFA0FFC2F35}"/>
                </c:ext>
              </c:extLst>
            </c:dLbl>
            <c:dLbl>
              <c:idx val="3"/>
              <c:layout>
                <c:manualLayout>
                  <c:x val="1.4652520677724719E-2"/>
                  <c:y val="-9.8118778149598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FE-4E64-A31E-BCFA0FFC2F35}"/>
                </c:ext>
              </c:extLst>
            </c:dLbl>
            <c:dLbl>
              <c:idx val="4"/>
              <c:layout>
                <c:manualLayout>
                  <c:x val="1.4108288769747705E-2"/>
                  <c:y val="-7.597316711916488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359128257582601E-2"/>
                      <c:h val="0.172398793502880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DFE-4E64-A31E-BCFA0FFC2F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11.4</c:v>
                </c:pt>
                <c:pt idx="1">
                  <c:v>327.10000000000002</c:v>
                </c:pt>
                <c:pt idx="2">
                  <c:v>24.7</c:v>
                </c:pt>
                <c:pt idx="3">
                  <c:v>71.599999999999994</c:v>
                </c:pt>
                <c:pt idx="4">
                  <c:v>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DFE-4E64-A31E-BCFA0FFC2F3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62170096"/>
        <c:axId val="-1762164112"/>
        <c:axId val="0"/>
      </c:bar3DChart>
      <c:catAx>
        <c:axId val="-176217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4112"/>
        <c:crosses val="autoZero"/>
        <c:auto val="1"/>
        <c:lblAlgn val="ctr"/>
        <c:lblOffset val="100"/>
        <c:noMultiLvlLbl val="0"/>
      </c:catAx>
      <c:valAx>
        <c:axId val="-1762164112"/>
        <c:scaling>
          <c:orientation val="minMax"/>
          <c:max val="3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70096"/>
        <c:crosses val="autoZero"/>
        <c:crossBetween val="between"/>
        <c:majorUnit val="9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объемов платных услуг населению</a:t>
            </a:r>
          </a:p>
        </c:rich>
      </c:tx>
      <c:layout>
        <c:manualLayout>
          <c:xMode val="edge"/>
          <c:yMode val="edge"/>
          <c:x val="0.16104352616482678"/>
          <c:y val="2.987793716590860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6357015357806308E-2"/>
          <c:y val="0.22365173676773814"/>
          <c:w val="0.91168052408481415"/>
          <c:h val="0.694525094578196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8.79958122307943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65C-4782-A9D3-3AFF73F0EBEA}"/>
                </c:ext>
              </c:extLst>
            </c:dLbl>
            <c:dLbl>
              <c:idx val="1"/>
              <c:layout>
                <c:manualLayout>
                  <c:x val="-2.1441377164460595E-3"/>
                  <c:y val="1.3199371834619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65C-4782-A9D3-3AFF73F0EB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160</c:v>
                </c:pt>
                <c:pt idx="1">
                  <c:v>163.19999999999999</c:v>
                </c:pt>
                <c:pt idx="2">
                  <c:v>180.1</c:v>
                </c:pt>
                <c:pt idx="3">
                  <c:v>198</c:v>
                </c:pt>
                <c:pt idx="4">
                  <c:v>223.4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5C-4782-A9D3-3AFF73F0EB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1598696224"/>
        <c:axId val="-1598686976"/>
      </c:barChart>
      <c:catAx>
        <c:axId val="-15986962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86976"/>
        <c:crosses val="autoZero"/>
        <c:auto val="1"/>
        <c:lblAlgn val="ctr"/>
        <c:lblOffset val="100"/>
        <c:noMultiLvlLbl val="0"/>
      </c:catAx>
      <c:valAx>
        <c:axId val="-1598686976"/>
        <c:scaling>
          <c:orientation val="minMax"/>
          <c:max val="25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6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720550939700753E-2"/>
          <c:y val="3.6196823134225092E-2"/>
          <c:w val="0.88658418622908097"/>
          <c:h val="0.850166240097415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475147194776975E-2"/>
                  <c:y val="-3.5256327831190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A8-4780-AC4A-9B44C106868C}"/>
                </c:ext>
              </c:extLst>
            </c:dLbl>
            <c:dLbl>
              <c:idx val="1"/>
              <c:layout>
                <c:manualLayout>
                  <c:x val="1.376555624685198E-2"/>
                  <c:y val="-1.0368715795300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AA8-4780-AC4A-9B44C106868C}"/>
                </c:ext>
              </c:extLst>
            </c:dLbl>
            <c:dLbl>
              <c:idx val="2"/>
              <c:layout>
                <c:manualLayout>
                  <c:x val="5.2061945003110833E-3"/>
                  <c:y val="-6.59203934405355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AA8-4780-AC4A-9B44C106868C}"/>
                </c:ext>
              </c:extLst>
            </c:dLbl>
            <c:dLbl>
              <c:idx val="3"/>
              <c:layout>
                <c:manualLayout>
                  <c:x val="1.6972548434791804E-2"/>
                  <c:y val="-2.0736615188427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AA8-4780-AC4A-9B44C106868C}"/>
                </c:ext>
              </c:extLst>
            </c:dLbl>
            <c:dLbl>
              <c:idx val="4"/>
              <c:layout>
                <c:manualLayout>
                  <c:x val="2.2222300149441848E-2"/>
                  <c:y val="-2.0736615188427662E-2"/>
                </c:manualLayout>
              </c:layout>
              <c:tx>
                <c:rich>
                  <a:bodyPr/>
                  <a:lstStyle/>
                  <a:p>
                    <a:fld id="{9D748D8B-DE69-4AE0-ABCF-4261045A61C8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AA8-4780-AC4A-9B44C10686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1782</c:v>
                </c:pt>
                <c:pt idx="1">
                  <c:v>2140</c:v>
                </c:pt>
                <c:pt idx="2">
                  <c:v>3680</c:v>
                </c:pt>
                <c:pt idx="3">
                  <c:v>4439</c:v>
                </c:pt>
                <c:pt idx="4">
                  <c:v>6092.4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5-BAA8-4780-AC4A-9B44C1068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gapDepth val="207"/>
        <c:shape val="box"/>
        <c:axId val="-1598699488"/>
        <c:axId val="-1598698944"/>
        <c:axId val="0"/>
      </c:bar3DChart>
      <c:catAx>
        <c:axId val="-1598699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8944"/>
        <c:crosses val="autoZero"/>
        <c:auto val="1"/>
        <c:lblAlgn val="ctr"/>
        <c:lblOffset val="100"/>
        <c:noMultiLvlLbl val="0"/>
      </c:catAx>
      <c:valAx>
        <c:axId val="-15986989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598699488"/>
        <c:crosses val="autoZero"/>
        <c:crossBetween val="between"/>
        <c:min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1506134176866941E-2"/>
          <c:y val="0.12726703294394889"/>
          <c:w val="0.90849377118780994"/>
          <c:h val="0.70292046491960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31B6FD">
                    <a:lumMod val="40000"/>
                    <a:lumOff val="60000"/>
                  </a:srgbClr>
                </a:gs>
                <a:gs pos="46000">
                  <a:srgbClr val="31B6FD">
                    <a:lumMod val="95000"/>
                    <a:lumOff val="5000"/>
                  </a:srgbClr>
                </a:gs>
                <a:gs pos="100000">
                  <a:srgbClr val="31B6FD">
                    <a:lumMod val="6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3.5264136347508785E-3"/>
                  <c:y val="-0.2809157754010695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6D63CBD-A487-4ED2-AA0A-94DC0312C597}" type="VALUE">
                      <a:rPr lang="en-US" sz="1200"/>
                      <a:pPr>
                        <a:defRPr sz="1400" b="1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5714808136529841E-2"/>
                      <c:h val="0.15150129762989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6D5-4CED-8FC2-2E326E207A3D}"/>
                </c:ext>
              </c:extLst>
            </c:dLbl>
            <c:dLbl>
              <c:idx val="1"/>
              <c:layout>
                <c:manualLayout>
                  <c:x val="6.6364359124830956E-3"/>
                  <c:y val="-0.108323382309675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C1813ABD-8579-498C-92A7-A9FBD642C1C5}" type="VALUE">
                      <a:rPr lang="en-US" sz="1200"/>
                      <a:pPr>
                        <a:defRPr sz="1400" b="1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79224716391265"/>
                      <c:h val="0.10802458592556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6D5-4CED-8FC2-2E326E207A3D}"/>
                </c:ext>
              </c:extLst>
            </c:dLbl>
            <c:dLbl>
              <c:idx val="2"/>
              <c:layout>
                <c:manualLayout>
                  <c:x val="-3.580945804360428E-3"/>
                  <c:y val="-0.202930215922791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53B36F80-7165-4CC5-BE58-7B487307BBF0}" type="VALUE">
                      <a:rPr lang="en-US" sz="1200"/>
                      <a:pPr>
                        <a:defRPr sz="1400" b="1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84923948223249"/>
                      <c:h val="0.121104813151467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6D5-4CED-8FC2-2E326E207A3D}"/>
                </c:ext>
              </c:extLst>
            </c:dLbl>
            <c:dLbl>
              <c:idx val="3"/>
              <c:layout>
                <c:manualLayout>
                  <c:x val="1.8032368070888245E-3"/>
                  <c:y val="-0.2205310890169542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86478F5-ABA4-4470-BE0E-3C576B42CAE5}" type="VALUE">
                      <a:rPr lang="en-US" sz="1200"/>
                      <a:pPr>
                        <a:defRPr sz="1400" b="1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832203201896913"/>
                      <c:h val="0.117823244705592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6D5-4CED-8FC2-2E326E207A3D}"/>
                </c:ext>
              </c:extLst>
            </c:dLbl>
            <c:dLbl>
              <c:idx val="4"/>
              <c:layout>
                <c:manualLayout>
                  <c:x val="1.4335007507361393E-2"/>
                  <c:y val="-0.1461444830947971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B14B8F6E-0270-41CC-AC08-41CBB68359E4}" type="VALUE">
                      <a:rPr lang="en-US" sz="1200"/>
                      <a:pPr>
                        <a:defRPr sz="1400" b="1" i="0" u="none" strike="noStrik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084303224651253E-2"/>
                      <c:h val="9.9779260556662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6D5-4CED-8FC2-2E326E207A3D}"/>
                </c:ext>
              </c:extLst>
            </c:dLbl>
            <c:dLbl>
              <c:idx val="5"/>
              <c:layout>
                <c:manualLayout>
                  <c:x val="-1.8918391664544316E-3"/>
                  <c:y val="-0.12852107597967116"/>
                </c:manualLayout>
              </c:layout>
              <c:tx>
                <c:rich>
                  <a:bodyPr/>
                  <a:lstStyle/>
                  <a:p>
                    <a:fld id="{ECE41175-0BAA-4703-931A-571E9EF29321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6D5-4CED-8FC2-2E326E207A3D}"/>
                </c:ext>
              </c:extLst>
            </c:dLbl>
            <c:dLbl>
              <c:idx val="6"/>
              <c:layout>
                <c:manualLayout>
                  <c:x val="7.568945945806347E-3"/>
                  <c:y val="-6.4144442713831545E-2"/>
                </c:manualLayout>
              </c:layout>
              <c:tx>
                <c:rich>
                  <a:bodyPr/>
                  <a:lstStyle/>
                  <a:p>
                    <a:fld id="{B9E560B8-8E52-4E19-8178-733555CE0B7D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6D5-4CED-8FC2-2E326E207A3D}"/>
                </c:ext>
              </c:extLst>
            </c:dLbl>
            <c:dLbl>
              <c:idx val="7"/>
              <c:layout>
                <c:manualLayout>
                  <c:x val="8.3231787639663456E-3"/>
                  <c:y val="-9.216132241758293E-2"/>
                </c:manualLayout>
              </c:layout>
              <c:tx>
                <c:rich>
                  <a:bodyPr/>
                  <a:lstStyle/>
                  <a:p>
                    <a:fld id="{2B9CFED1-EA81-4605-A150-3E426AB2E258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6D5-4CED-8FC2-2E326E207A3D}"/>
                </c:ext>
              </c:extLst>
            </c:dLbl>
            <c:dLbl>
              <c:idx val="8"/>
              <c:layout>
                <c:manualLayout>
                  <c:x val="2.7744855401346837E-3"/>
                  <c:y val="-0.14415968652833303"/>
                </c:manualLayout>
              </c:layout>
              <c:tx>
                <c:rich>
                  <a:bodyPr/>
                  <a:lstStyle/>
                  <a:p>
                    <a:fld id="{BDF1D713-8908-4248-888D-44E72F599C16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06D5-4CED-8FC2-2E326E207A3D}"/>
                </c:ext>
              </c:extLst>
            </c:dLbl>
            <c:dLbl>
              <c:idx val="9"/>
              <c:layout>
                <c:manualLayout>
                  <c:x val="-1.7688686273349007E-3"/>
                  <c:y val="-0.27132187090782184"/>
                </c:manualLayout>
              </c:layout>
              <c:tx>
                <c:rich>
                  <a:bodyPr/>
                  <a:lstStyle/>
                  <a:p>
                    <a:fld id="{AA4D3B2C-BDF1-4B14-90B0-5714A0736345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6D5-4CED-8FC2-2E326E207A3D}"/>
                </c:ext>
              </c:extLst>
            </c:dLbl>
            <c:dLbl>
              <c:idx val="10"/>
              <c:layout>
                <c:manualLayout>
                  <c:x val="-3.025790438335433E-3"/>
                  <c:y val="-0.22048980669054913"/>
                </c:manualLayout>
              </c:layout>
              <c:tx>
                <c:rich>
                  <a:bodyPr/>
                  <a:lstStyle/>
                  <a:p>
                    <a:fld id="{FB71E9CE-FF79-4328-BB56-DD5A729B0A77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06D5-4CED-8FC2-2E326E207A3D}"/>
                </c:ext>
              </c:extLst>
            </c:dLbl>
            <c:dLbl>
              <c:idx val="11"/>
              <c:layout>
                <c:manualLayout>
                  <c:x val="2.7740882201375285E-3"/>
                  <c:y val="-0.37826725276753831"/>
                </c:manualLayout>
              </c:layout>
              <c:tx>
                <c:rich>
                  <a:bodyPr/>
                  <a:lstStyle/>
                  <a:p>
                    <a:fld id="{43020373-1F48-4280-84F8-C12B96DA6248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06D5-4CED-8FC2-2E326E207A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857.7</c:v>
                </c:pt>
                <c:pt idx="1">
                  <c:v>241.7</c:v>
                </c:pt>
                <c:pt idx="2" formatCode="0.0">
                  <c:v>576</c:v>
                </c:pt>
                <c:pt idx="3">
                  <c:v>584.29999999999995</c:v>
                </c:pt>
                <c:pt idx="4">
                  <c:v>404.6</c:v>
                </c:pt>
                <c:pt idx="5">
                  <c:v>268.10000000000002</c:v>
                </c:pt>
                <c:pt idx="6">
                  <c:v>28.4</c:v>
                </c:pt>
                <c:pt idx="7">
                  <c:v>201.3</c:v>
                </c:pt>
                <c:pt idx="8">
                  <c:v>337.2</c:v>
                </c:pt>
                <c:pt idx="9">
                  <c:v>799.2</c:v>
                </c:pt>
                <c:pt idx="10">
                  <c:v>602.1</c:v>
                </c:pt>
                <c:pt idx="11">
                  <c:v>1191.8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6D5-4CED-8FC2-2E326E207A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1598701120"/>
        <c:axId val="-1598700576"/>
        <c:axId val="0"/>
      </c:bar3DChart>
      <c:catAx>
        <c:axId val="-159870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700576"/>
        <c:crosses val="autoZero"/>
        <c:auto val="1"/>
        <c:lblAlgn val="ctr"/>
        <c:lblOffset val="100"/>
        <c:noMultiLvlLbl val="0"/>
      </c:catAx>
      <c:valAx>
        <c:axId val="-1598700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тыс.руб.</a:t>
                </a:r>
              </a:p>
            </c:rich>
          </c:tx>
          <c:layout>
            <c:manualLayout>
              <c:xMode val="edge"/>
              <c:yMode val="edge"/>
              <c:x val="2.6283961154375019E-3"/>
              <c:y val="0.351019293531711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701120"/>
        <c:crosses val="autoZero"/>
        <c:crossBetween val="between"/>
        <c:majorUnit val="1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22225"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3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explosion val="2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2.7912704231122746E-2"/>
                  <c:y val="0.109815397886993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48,4%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15,4%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-2.5798528844036689E-2"/>
                  <c:y val="1.73611721227966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36,2%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63</c:v>
                </c:pt>
                <c:pt idx="1">
                  <c:v>20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Экономия, образовавшаяся за счет снижения цены на торгах и запросах котировок</a:t>
            </a:r>
          </a:p>
        </c:rich>
      </c:tx>
      <c:layout>
        <c:manualLayout>
          <c:xMode val="edge"/>
          <c:yMode val="edge"/>
          <c:x val="0.11431377511737822"/>
          <c:y val="3.765857373044645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039073595546347E-2"/>
          <c:y val="0.22004243047969624"/>
          <c:w val="0.88874186700315594"/>
          <c:h val="0.691149879344301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Экономия, образовавшаяся за счет снижения цены на торгах и запросах котировок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080144627640066E-2"/>
                  <c:y val="-1.5467455330329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9BF-40C3-9E57-E7D5FA927BA4}"/>
                </c:ext>
              </c:extLst>
            </c:dLbl>
            <c:dLbl>
              <c:idx val="1"/>
              <c:layout>
                <c:manualLayout>
                  <c:x val="1.2375891041871654E-2"/>
                  <c:y val="-1.1297572119133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9BF-40C3-9E57-E7D5FA927BA4}"/>
                </c:ext>
              </c:extLst>
            </c:dLbl>
            <c:dLbl>
              <c:idx val="2"/>
              <c:layout>
                <c:manualLayout>
                  <c:x val="1.5457427727941876E-2"/>
                  <c:y val="2.08499443275576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9BF-40C3-9E57-E7D5FA927BA4}"/>
                </c:ext>
              </c:extLst>
            </c:dLbl>
            <c:dLbl>
              <c:idx val="3"/>
              <c:layout>
                <c:manualLayout>
                  <c:x val="1.0161204287514665E-2"/>
                  <c:y val="8.921640598382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9BF-40C3-9E57-E7D5FA927BA4}"/>
                </c:ext>
              </c:extLst>
            </c:dLbl>
            <c:dLbl>
              <c:idx val="4"/>
              <c:layout>
                <c:manualLayout>
                  <c:x val="1.6895335525064212E-2"/>
                  <c:y val="-2.8155152247445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9BF-40C3-9E57-E7D5FA927B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4298.5</c:v>
                </c:pt>
                <c:pt idx="1">
                  <c:v>11093.6</c:v>
                </c:pt>
                <c:pt idx="2">
                  <c:v>20280</c:v>
                </c:pt>
                <c:pt idx="3">
                  <c:v>13417.8</c:v>
                </c:pt>
                <c:pt idx="4">
                  <c:v>7186.3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9BF-40C3-9E57-E7D5FA927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598698400"/>
        <c:axId val="-1598693504"/>
        <c:axId val="0"/>
      </c:bar3DChart>
      <c:catAx>
        <c:axId val="-1598698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3504"/>
        <c:crosses val="autoZero"/>
        <c:auto val="1"/>
        <c:lblAlgn val="ctr"/>
        <c:lblOffset val="100"/>
        <c:noMultiLvlLbl val="0"/>
      </c:catAx>
      <c:valAx>
        <c:axId val="-159869350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8400"/>
        <c:crosses val="autoZero"/>
        <c:crossBetween val="between"/>
        <c:majorUnit val="3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1.3009961760689144E-3"/>
                  <c:y val="1.127596551639184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1.0811887552640898E-2"/>
                  <c:y val="8.868215232597528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51,8%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640936.80000000005</c:v>
                </c:pt>
                <c:pt idx="1">
                  <c:v>726052.4</c:v>
                </c:pt>
                <c:pt idx="2">
                  <c:v>33042.400000000001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884799474760853E-2"/>
          <c:y val="0.11560792742237087"/>
          <c:w val="0.92105268379968341"/>
          <c:h val="0.8067590066952424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863513821798195E-2"/>
                  <c:y val="-0.3029282353050222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78746156730408"/>
                      <c:h val="6.625420937106796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81C-4CE0-9005-AC02B3402BEA}"/>
                </c:ext>
              </c:extLst>
            </c:dLbl>
            <c:dLbl>
              <c:idx val="1"/>
              <c:layout>
                <c:manualLayout>
                  <c:x val="1.174744897004488E-2"/>
                  <c:y val="-0.360056641384212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00805399325083"/>
                      <c:h val="0.1084124143895117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81C-4CE0-9005-AC02B3402BEA}"/>
                </c:ext>
              </c:extLst>
            </c:dLbl>
            <c:dLbl>
              <c:idx val="2"/>
              <c:layout>
                <c:manualLayout>
                  <c:x val="1.6995755530558623E-2"/>
                  <c:y val="-0.382557431735379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81C-4CE0-9005-AC02B3402BEA}"/>
                </c:ext>
              </c:extLst>
            </c:dLbl>
            <c:dLbl>
              <c:idx val="3"/>
              <c:layout>
                <c:manualLayout>
                  <c:x val="1.0794210723659535E-2"/>
                  <c:y val="-0.341467912782020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15999999999999"/>
                      <c:h val="6.55949339088517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81C-4CE0-9005-AC02B3402BEA}"/>
                </c:ext>
              </c:extLst>
            </c:dLbl>
            <c:dLbl>
              <c:idx val="4"/>
              <c:layout>
                <c:manualLayout>
                  <c:x val="1.2594225721784778E-2"/>
                  <c:y val="-0.389048239331595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047619047619048"/>
                      <c:h val="6.55949339088517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81C-4CE0-9005-AC02B3402B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1020477.2</c:v>
                </c:pt>
                <c:pt idx="1">
                  <c:v>1273136.2</c:v>
                </c:pt>
                <c:pt idx="2">
                  <c:v>1364405.9</c:v>
                </c:pt>
                <c:pt idx="3">
                  <c:v>1197105</c:v>
                </c:pt>
                <c:pt idx="4">
                  <c:v>1400031.6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1C-4CE0-9005-AC02B3402BE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5"/>
        <c:gapDepth val="32"/>
        <c:shape val="cylinder"/>
        <c:axId val="-1598688608"/>
        <c:axId val="-1598690240"/>
        <c:axId val="0"/>
      </c:bar3DChart>
      <c:catAx>
        <c:axId val="-159868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690240"/>
        <c:crosses val="autoZero"/>
        <c:auto val="1"/>
        <c:lblAlgn val="ctr"/>
        <c:lblOffset val="100"/>
        <c:noMultiLvlLbl val="0"/>
      </c:catAx>
      <c:valAx>
        <c:axId val="-159869024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тыс.руб.</a:t>
                </a:r>
              </a:p>
            </c:rich>
          </c:tx>
          <c:layout>
            <c:manualLayout>
              <c:xMode val="edge"/>
              <c:yMode val="edge"/>
              <c:x val="0"/>
              <c:y val="0.321204486534286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68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90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изменений доходов бюджета</a:t>
            </a:r>
          </a:p>
        </c:rich>
      </c:tx>
      <c:layout>
        <c:manualLayout>
          <c:xMode val="edge"/>
          <c:yMode val="edge"/>
          <c:x val="0.21662504197090607"/>
          <c:y val="4.787990964646341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8629306320033878E-2"/>
          <c:y val="0.15672927467201531"/>
          <c:w val="0.9113580139287788"/>
          <c:h val="0.736011077259820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из областного бюджета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3247911330203462E-3"/>
                  <c:y val="8.92677559534610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EF2-4DA0-A44F-6C8ED7DCF3B4}"/>
                </c:ext>
              </c:extLst>
            </c:dLbl>
            <c:dLbl>
              <c:idx val="1"/>
              <c:layout>
                <c:manualLayout>
                  <c:x val="7.5428443776693666E-4"/>
                  <c:y val="9.359579817977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EF2-4DA0-A44F-6C8ED7DCF3B4}"/>
                </c:ext>
              </c:extLst>
            </c:dLbl>
            <c:dLbl>
              <c:idx val="2"/>
              <c:layout>
                <c:manualLayout>
                  <c:x val="-3.9127441038118617E-4"/>
                  <c:y val="9.7923840406081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EF2-4DA0-A44F-6C8ED7DCF3B4}"/>
                </c:ext>
              </c:extLst>
            </c:dLbl>
            <c:dLbl>
              <c:idx val="3"/>
              <c:layout>
                <c:manualLayout>
                  <c:x val="0"/>
                  <c:y val="9.57598192929268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EF2-4DA0-A44F-6C8ED7DCF3B4}"/>
                </c:ext>
              </c:extLst>
            </c:dLbl>
            <c:dLbl>
              <c:idx val="4"/>
              <c:layout>
                <c:manualLayout>
                  <c:x val="1.4415970443401197E-3"/>
                  <c:y val="2.39399548232317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EF2-4DA0-A44F-6C8ED7DCF3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 formatCode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632726.1</c:v>
                </c:pt>
                <c:pt idx="1">
                  <c:v>893725.1</c:v>
                </c:pt>
                <c:pt idx="2" formatCode="0.0">
                  <c:v>853111.9</c:v>
                </c:pt>
                <c:pt idx="3">
                  <c:v>576908.4</c:v>
                </c:pt>
                <c:pt idx="4">
                  <c:v>726052.4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F2-4DA0-A44F-6C8ED7DCF3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3414403302551264E-3"/>
                  <c:y val="6.7491822243384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F2-4DA0-A44F-6C8ED7DCF3B4}"/>
                </c:ext>
              </c:extLst>
            </c:dLbl>
            <c:dLbl>
              <c:idx val="1"/>
              <c:layout>
                <c:manualLayout>
                  <c:x val="2.8831940886801864E-3"/>
                  <c:y val="6.7491822243384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EF2-4DA0-A44F-6C8ED7DCF3B4}"/>
                </c:ext>
              </c:extLst>
            </c:dLbl>
            <c:dLbl>
              <c:idx val="2"/>
              <c:layout>
                <c:manualLayout>
                  <c:x val="4.3247911330203592E-3"/>
                  <c:y val="8.9267755953461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F2-4DA0-A44F-6C8ED7DCF3B4}"/>
                </c:ext>
              </c:extLst>
            </c:dLbl>
            <c:dLbl>
              <c:idx val="3"/>
              <c:layout>
                <c:manualLayout>
                  <c:x val="4.3247911330203592E-3"/>
                  <c:y val="2.39399548232312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EF2-4DA0-A44F-6C8ED7DCF3B4}"/>
                </c:ext>
              </c:extLst>
            </c:dLbl>
            <c:dLbl>
              <c:idx val="4"/>
              <c:layout>
                <c:manualLayout>
                  <c:x val="4.3247911330203592E-3"/>
                  <c:y val="4.388941016171338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EF2-4DA0-A44F-6C8ED7DCF3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 formatCode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387751.1</c:v>
                </c:pt>
                <c:pt idx="1">
                  <c:v>379411.1</c:v>
                </c:pt>
                <c:pt idx="2" formatCode="0.0">
                  <c:v>511294</c:v>
                </c:pt>
                <c:pt idx="3">
                  <c:v>620196.6</c:v>
                </c:pt>
                <c:pt idx="4">
                  <c:v>673979.2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EF2-4DA0-A44F-6C8ED7DCF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598695680"/>
        <c:axId val="-1598697856"/>
      </c:barChart>
      <c:catAx>
        <c:axId val="-1598695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98697856"/>
        <c:crossesAt val="10"/>
        <c:auto val="1"/>
        <c:lblAlgn val="ctr"/>
        <c:lblOffset val="100"/>
        <c:noMultiLvlLbl val="0"/>
      </c:catAx>
      <c:valAx>
        <c:axId val="-159869785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9869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2167097216083137"/>
          <c:y val="0.94861543177028029"/>
          <c:w val="0.5566579421667589"/>
          <c:h val="4.89905727473963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</a:t>
            </a:r>
          </a:p>
        </c:rich>
      </c:tx>
      <c:layout>
        <c:manualLayout>
          <c:xMode val="edge"/>
          <c:yMode val="edge"/>
          <c:x val="0.20208532658038195"/>
          <c:y val="0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5571437444668969E-2"/>
          <c:y val="0.10818689355774361"/>
          <c:w val="0.914428562555331"/>
          <c:h val="0.847370799671478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gradFill flip="none" rotWithShape="1">
              <a:gsLst>
                <a:gs pos="0">
                  <a:srgbClr val="073E87"/>
                </a:gs>
                <a:gs pos="50000">
                  <a:srgbClr val="31B6FD">
                    <a:satMod val="110000"/>
                    <a:lumMod val="100000"/>
                    <a:shade val="100000"/>
                  </a:srgbClr>
                </a:gs>
                <a:gs pos="100000">
                  <a:srgbClr val="31B6FD">
                    <a:lumMod val="99000"/>
                    <a:satMod val="120000"/>
                    <a:shade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ED7D31">
                      <a:lumMod val="67000"/>
                    </a:srgbClr>
                  </a:gs>
                  <a:gs pos="48000">
                    <a:srgbClr val="ED7D31">
                      <a:lumMod val="97000"/>
                      <a:lumOff val="3000"/>
                    </a:srgbClr>
                  </a:gs>
                  <a:gs pos="100000">
                    <a:srgbClr val="ED7D31">
                      <a:lumMod val="60000"/>
                      <a:lumOff val="40000"/>
                    </a:srgbClr>
                  </a:gs>
                </a:gsLst>
                <a:lin ang="16200000" scaled="1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D86F-4C33-9585-D56AC628C716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70AD47">
                      <a:lumMod val="40000"/>
                      <a:lumOff val="60000"/>
                    </a:srgbClr>
                  </a:gs>
                  <a:gs pos="46000">
                    <a:srgbClr val="70AD47">
                      <a:lumMod val="95000"/>
                      <a:lumOff val="5000"/>
                    </a:srgbClr>
                  </a:gs>
                  <a:gs pos="100000">
                    <a:srgbClr val="70AD47">
                      <a:lumMod val="60000"/>
                    </a:srgb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D86F-4C33-9585-D56AC628C716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ED7D31">
                      <a:lumMod val="67000"/>
                    </a:srgbClr>
                  </a:gs>
                  <a:gs pos="48000">
                    <a:srgbClr val="ED7D31">
                      <a:lumMod val="97000"/>
                      <a:lumOff val="3000"/>
                    </a:srgbClr>
                  </a:gs>
                  <a:gs pos="100000">
                    <a:srgbClr val="ED7D31">
                      <a:lumMod val="60000"/>
                      <a:lumOff val="40000"/>
                    </a:srgbClr>
                  </a:gs>
                </a:gsLst>
                <a:lin ang="16200000" scaled="1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D86F-4C33-9585-D56AC628C716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ED7D31">
                      <a:lumMod val="67000"/>
                    </a:srgbClr>
                  </a:gs>
                  <a:gs pos="48000">
                    <a:srgbClr val="ED7D31">
                      <a:lumMod val="97000"/>
                      <a:lumOff val="3000"/>
                    </a:srgbClr>
                  </a:gs>
                  <a:gs pos="100000">
                    <a:srgbClr val="ED7D31">
                      <a:lumMod val="60000"/>
                      <a:lumOff val="40000"/>
                    </a:srgbClr>
                  </a:gs>
                </a:gsLst>
                <a:lin ang="16200000" scaled="1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D86F-4C33-9585-D56AC628C716}"/>
              </c:ext>
            </c:extLst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ED7D31">
                      <a:lumMod val="67000"/>
                    </a:srgbClr>
                  </a:gs>
                  <a:gs pos="48000">
                    <a:srgbClr val="ED7D31">
                      <a:lumMod val="97000"/>
                      <a:lumOff val="3000"/>
                    </a:srgbClr>
                  </a:gs>
                  <a:gs pos="100000">
                    <a:srgbClr val="ED7D31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D86F-4C33-9585-D56AC628C716}"/>
              </c:ext>
            </c:extLst>
          </c:dPt>
          <c:dLbls>
            <c:dLbl>
              <c:idx val="0"/>
              <c:layout>
                <c:manualLayout>
                  <c:x val="1.707739725603237E-2"/>
                  <c:y val="-0.1142113207395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6F-4C33-9585-D56AC628C716}"/>
                </c:ext>
              </c:extLst>
            </c:dLbl>
            <c:dLbl>
              <c:idx val="1"/>
              <c:layout>
                <c:manualLayout>
                  <c:x val="5.8144088387020419E-3"/>
                  <c:y val="-0.11597597814879801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6F-4C33-9585-D56AC628C716}"/>
                </c:ext>
              </c:extLst>
            </c:dLbl>
            <c:dLbl>
              <c:idx val="2"/>
              <c:layout>
                <c:manualLayout>
                  <c:x val="1.8412493162834512E-2"/>
                  <c:y val="-0.1913785699307469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0885001954184E-2"/>
                      <c:h val="6.6626944073546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86F-4C33-9585-D56AC628C716}"/>
                </c:ext>
              </c:extLst>
            </c:dLbl>
            <c:dLbl>
              <c:idx val="3"/>
              <c:layout>
                <c:manualLayout>
                  <c:x val="1.094873678128111E-2"/>
                  <c:y val="-0.287666960776234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86F-4C33-9585-D56AC628C716}"/>
                </c:ext>
              </c:extLst>
            </c:dLbl>
            <c:dLbl>
              <c:idx val="4"/>
              <c:layout>
                <c:manualLayout>
                  <c:x val="7.0142316608766677E-3"/>
                  <c:y val="-0.261254715634904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86F-4C33-9585-D56AC628C716}"/>
                </c:ext>
              </c:extLst>
            </c:dLbl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 </c:v>
                </c:pt>
                <c:pt idx="1">
                  <c:v>2022 год </c:v>
                </c:pt>
                <c:pt idx="2">
                  <c:v>2023 год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251.4</c:v>
                </c:pt>
                <c:pt idx="1">
                  <c:v>-304.60000000000002</c:v>
                </c:pt>
                <c:pt idx="2">
                  <c:v>565.1</c:v>
                </c:pt>
                <c:pt idx="3">
                  <c:v>961.4</c:v>
                </c:pt>
                <c:pt idx="4" formatCode="0.0">
                  <c:v>903.8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6F-4C33-9585-D56AC628C71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Профицит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marL="0" algn="l" defTabSz="457200" rtl="0" eaLnBrk="1" latinLnBrk="0" hangingPunct="1">
                  <a:defRPr lang="ru-RU" sz="11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 </c:v>
                </c:pt>
                <c:pt idx="1">
                  <c:v>2022 год 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9-D86F-4C33-9585-D56AC628C7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762161936"/>
        <c:axId val="-1762169552"/>
        <c:axId val="0"/>
      </c:bar3DChart>
      <c:catAx>
        <c:axId val="-1762161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762169552"/>
        <c:crosses val="autoZero"/>
        <c:auto val="1"/>
        <c:lblAlgn val="ctr"/>
        <c:lblOffset val="100"/>
        <c:noMultiLvlLbl val="0"/>
      </c:catAx>
      <c:valAx>
        <c:axId val="-1762169552"/>
        <c:scaling>
          <c:orientation val="minMax"/>
          <c:max val="1200"/>
          <c:min val="-500"/>
        </c:scaling>
        <c:delete val="1"/>
        <c:axPos val="l"/>
        <c:title>
          <c:tx>
            <c:rich>
              <a:bodyPr/>
              <a:lstStyle/>
              <a:p>
                <a:pPr>
                  <a:defRPr sz="1050" b="1" i="0" u="none" strike="noStrike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 sz="105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млн.руб.</a:t>
                </a:r>
              </a:p>
            </c:rich>
          </c:tx>
          <c:layout>
            <c:manualLayout>
              <c:xMode val="edge"/>
              <c:yMode val="edge"/>
              <c:x val="9.0222107545895672E-2"/>
              <c:y val="0.38849864099940978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crossAx val="-1762161936"/>
        <c:crosses val="autoZero"/>
        <c:crossBetween val="between"/>
        <c:majorUnit val="3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222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884799474760853E-2"/>
          <c:y val="8.4677355366654855E-2"/>
          <c:w val="0.92105268379968341"/>
          <c:h val="0.820518178019222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6000">
                  <a:schemeClr val="accent6">
                    <a:lumMod val="95000"/>
                    <a:lumOff val="5000"/>
                  </a:schemeClr>
                </a:gs>
                <a:gs pos="100000">
                  <a:schemeClr val="accent6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706211016451508E-2"/>
                  <c:y val="-0.284028740207461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7874080519416"/>
                      <c:h val="8.34255559451133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AA3-4DB8-B005-8CACA8D2BF29}"/>
                </c:ext>
              </c:extLst>
            </c:dLbl>
            <c:dLbl>
              <c:idx val="1"/>
              <c:layout>
                <c:manualLayout>
                  <c:x val="1.9541433751877699E-2"/>
                  <c:y val="-0.354517494326807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00801919526831"/>
                      <c:h val="8.43724402208751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AA3-4DB8-B005-8CACA8D2BF29}"/>
                </c:ext>
              </c:extLst>
            </c:dLbl>
            <c:dLbl>
              <c:idx val="2"/>
              <c:layout>
                <c:manualLayout>
                  <c:x val="1.7695638390510318E-2"/>
                  <c:y val="-0.36766815924082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AA3-4DB8-B005-8CACA8D2BF29}"/>
                </c:ext>
              </c:extLst>
            </c:dLbl>
            <c:dLbl>
              <c:idx val="3"/>
              <c:layout>
                <c:manualLayout>
                  <c:x val="2.3097656338826978E-2"/>
                  <c:y val="-0.328484120351023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AA3-4DB8-B005-8CACA8D2BF29}"/>
                </c:ext>
              </c:extLst>
            </c:dLbl>
            <c:dLbl>
              <c:idx val="4"/>
              <c:layout>
                <c:manualLayout>
                  <c:x val="2.3198914914705913E-2"/>
                  <c:y val="-0.396670206350801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AA3-4DB8-B005-8CACA8D2BF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984228.5</c:v>
                </c:pt>
                <c:pt idx="1">
                  <c:v>1292690.5</c:v>
                </c:pt>
                <c:pt idx="2" formatCode="General">
                  <c:v>1310052.6000000001</c:v>
                </c:pt>
                <c:pt idx="3" formatCode="General">
                  <c:v>1169177.8</c:v>
                </c:pt>
                <c:pt idx="4" formatCode="General">
                  <c:v>1446412.6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A3-4DB8-B005-8CACA8D2BF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598689696"/>
        <c:axId val="-1598688064"/>
        <c:axId val="0"/>
      </c:bar3DChart>
      <c:catAx>
        <c:axId val="-159868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688064"/>
        <c:crosses val="autoZero"/>
        <c:auto val="1"/>
        <c:lblAlgn val="ctr"/>
        <c:lblOffset val="100"/>
        <c:noMultiLvlLbl val="0"/>
      </c:catAx>
      <c:valAx>
        <c:axId val="-159868806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тыс.руб.</a:t>
                </a:r>
              </a:p>
            </c:rich>
          </c:tx>
          <c:layout>
            <c:manualLayout>
              <c:xMode val="edge"/>
              <c:yMode val="edge"/>
              <c:x val="0"/>
              <c:y val="0.321204486534286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689696"/>
        <c:crosses val="autoZero"/>
        <c:crossBetween val="between"/>
      </c:valAx>
      <c:spPr>
        <a:solidFill>
          <a:schemeClr val="accent6">
            <a:lumMod val="20000"/>
            <a:lumOff val="80000"/>
            <a:alpha val="46000"/>
          </a:schemeClr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905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(профицит) бюджета</a:t>
            </a:r>
          </a:p>
        </c:rich>
      </c:tx>
      <c:layout>
        <c:manualLayout>
          <c:xMode val="edge"/>
          <c:yMode val="edge"/>
          <c:x val="0.31188975624510973"/>
          <c:y val="0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5571437444668969E-2"/>
          <c:y val="0.10818689355774361"/>
          <c:w val="0.914428562555331"/>
          <c:h val="0.847370799671478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gradFill flip="none" rotWithShape="1">
              <a:gsLst>
                <a:gs pos="0">
                  <a:srgbClr val="073E87"/>
                </a:gs>
                <a:gs pos="50000">
                  <a:srgbClr val="31B6FD">
                    <a:satMod val="110000"/>
                    <a:lumMod val="100000"/>
                    <a:shade val="100000"/>
                  </a:srgbClr>
                </a:gs>
                <a:gs pos="100000">
                  <a:srgbClr val="31B6FD">
                    <a:lumMod val="99000"/>
                    <a:satMod val="120000"/>
                    <a:shade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A881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36DD-4A14-B466-CEC76532F40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6DD-4A14-B466-CEC76532F409}"/>
              </c:ext>
            </c:extLst>
          </c:dPt>
          <c:dPt>
            <c:idx val="2"/>
            <c:invertIfNegative val="0"/>
            <c:bubble3D val="0"/>
            <c:spPr>
              <a:solidFill>
                <a:srgbClr val="FB871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36DD-4A14-B466-CEC76532F409}"/>
              </c:ext>
            </c:extLst>
          </c:dPt>
          <c:dPt>
            <c:idx val="3"/>
            <c:invertIfNegative val="0"/>
            <c:bubble3D val="0"/>
            <c:spPr>
              <a:solidFill>
                <a:srgbClr val="FB871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36DD-4A14-B466-CEC76532F409}"/>
              </c:ext>
            </c:extLst>
          </c:dPt>
          <c:dLbls>
            <c:dLbl>
              <c:idx val="0"/>
              <c:layout>
                <c:manualLayout>
                  <c:x val="1.9390602854711111E-2"/>
                  <c:y val="-0.173770187398417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6DD-4A14-B466-CEC76532F409}"/>
                </c:ext>
              </c:extLst>
            </c:dLbl>
            <c:dLbl>
              <c:idx val="1"/>
              <c:layout>
                <c:manualLayout>
                  <c:x val="5.8144796414617518E-3"/>
                  <c:y val="-9.4705199570608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6DD-4A14-B466-CEC76532F409}"/>
                </c:ext>
              </c:extLst>
            </c:dLbl>
            <c:dLbl>
              <c:idx val="2"/>
              <c:layout>
                <c:manualLayout>
                  <c:x val="1.8412518864628923E-2"/>
                  <c:y val="-0.22966643834875816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0885001954184E-2"/>
                      <c:h val="6.6626944073546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6DD-4A14-B466-CEC76532F409}"/>
                </c:ext>
              </c:extLst>
            </c:dLbl>
            <c:dLbl>
              <c:idx val="3"/>
              <c:layout>
                <c:manualLayout>
                  <c:x val="1.5505279043897958E-2"/>
                  <c:y val="-0.15153249540536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6DD-4A14-B466-CEC76532F409}"/>
                </c:ext>
              </c:extLst>
            </c:dLbl>
            <c:dLbl>
              <c:idx val="4"/>
              <c:layout>
                <c:manualLayout>
                  <c:x val="1.9381598804871203E-3"/>
                  <c:y val="-0.184679110179113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6DD-4A14-B466-CEC76532F409}"/>
                </c:ext>
              </c:extLst>
            </c:dLbl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 </c:v>
                </c:pt>
                <c:pt idx="1">
                  <c:v>2022 год </c:v>
                </c:pt>
                <c:pt idx="2">
                  <c:v>2023 год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36248.699999999997</c:v>
                </c:pt>
                <c:pt idx="1">
                  <c:v>-19554.2</c:v>
                </c:pt>
                <c:pt idx="2">
                  <c:v>54353.3</c:v>
                </c:pt>
                <c:pt idx="3">
                  <c:v>27927.200000000001</c:v>
                </c:pt>
                <c:pt idx="4" formatCode="0.0">
                  <c:v>-46381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6DD-4A14-B466-CEC76532F4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Профицит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marL="0" algn="l" defTabSz="457200" rtl="0" eaLnBrk="1" latinLnBrk="0" hangingPunct="1">
                  <a:defRPr lang="ru-RU" sz="11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 </c:v>
                </c:pt>
                <c:pt idx="1">
                  <c:v>2022 год 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9-36DD-4A14-B466-CEC76532F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8695136"/>
        <c:axId val="-1598691872"/>
        <c:axId val="0"/>
      </c:bar3DChart>
      <c:catAx>
        <c:axId val="-1598695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598691872"/>
        <c:crosses val="autoZero"/>
        <c:auto val="1"/>
        <c:lblAlgn val="ctr"/>
        <c:lblOffset val="100"/>
        <c:noMultiLvlLbl val="0"/>
      </c:catAx>
      <c:valAx>
        <c:axId val="-1598691872"/>
        <c:scaling>
          <c:orientation val="minMax"/>
          <c:max val="60000"/>
          <c:min val="-60000"/>
        </c:scaling>
        <c:delete val="0"/>
        <c:axPos val="l"/>
        <c:majorGridlines>
          <c:spPr>
            <a:ln w="9525" cap="flat" cmpd="sng" algn="ctr">
              <a:solidFill>
                <a:srgbClr val="E7E6E6">
                  <a:lumMod val="75000"/>
                </a:srgb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тыс.руб.</a:t>
                </a:r>
              </a:p>
            </c:rich>
          </c:tx>
          <c:layout>
            <c:manualLayout>
              <c:xMode val="edge"/>
              <c:yMode val="edge"/>
              <c:x val="1.1638567013184487E-2"/>
              <c:y val="0.4097698132561016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869513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781806233763142"/>
          <c:y val="0.92533113827815472"/>
          <c:w val="0.24363860063635739"/>
          <c:h val="7.4668861721845323E-2"/>
        </c:manualLayout>
      </c:layout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rgbClr val="FFC000">
            <a:lumMod val="5000"/>
            <a:lumOff val="95000"/>
          </a:srgbClr>
        </a:gs>
        <a:gs pos="74000">
          <a:srgbClr val="FFC000">
            <a:lumMod val="45000"/>
            <a:lumOff val="55000"/>
          </a:srgbClr>
        </a:gs>
        <a:gs pos="83000">
          <a:srgbClr val="FFC000">
            <a:lumMod val="45000"/>
            <a:lumOff val="55000"/>
          </a:srgbClr>
        </a:gs>
        <a:gs pos="100000">
          <a:srgbClr val="FFC000">
            <a:lumMod val="30000"/>
            <a:lumOff val="70000"/>
          </a:srgbClr>
        </a:gs>
      </a:gsLst>
      <a:lin ang="5400000" scaled="1"/>
      <a:tileRect/>
    </a:gradFill>
    <a:ln w="22225" cap="flat" cmpd="sng" algn="ctr">
      <a:solidFill>
        <a:srgbClr val="FFC000">
          <a:lumMod val="75000"/>
        </a:srgb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60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Дебиторская и кредиторская задолженность бюджета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141430120043494"/>
          <c:y val="0.12618045954065651"/>
          <c:w val="0.82392456741104869"/>
          <c:h val="0.7540206085350442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Дебиторская задолженность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8.116487833384708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DA-4941-A319-58338D179156}"/>
                </c:ext>
              </c:extLst>
            </c:dLbl>
            <c:dLbl>
              <c:idx val="1"/>
              <c:layout>
                <c:manualLayout>
                  <c:x val="-3.03089930242778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36-440F-96FA-FB6DC7B43AFA}"/>
                </c:ext>
              </c:extLst>
            </c:dLbl>
            <c:spPr>
              <a:noFill/>
              <a:ln w="25400">
                <a:noFill/>
              </a:ln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2316.9</c:v>
                </c:pt>
                <c:pt idx="1">
                  <c:v>51795.6</c:v>
                </c:pt>
                <c:pt idx="2">
                  <c:v>119716.4</c:v>
                </c:pt>
                <c:pt idx="3">
                  <c:v>110345.5</c:v>
                </c:pt>
                <c:pt idx="4">
                  <c:v>672.6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36-440F-96FA-FB6DC7B43AF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Кредиторская задолженность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  <c:pt idx="4">
                  <c:v>2025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5578.2</c:v>
                </c:pt>
                <c:pt idx="1">
                  <c:v>6847.5</c:v>
                </c:pt>
                <c:pt idx="2">
                  <c:v>6650.3</c:v>
                </c:pt>
                <c:pt idx="3">
                  <c:v>6093.8</c:v>
                </c:pt>
                <c:pt idx="4">
                  <c:v>4887.8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636-440F-96FA-FB6DC7B43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-1598694048"/>
        <c:axId val="-1598691328"/>
      </c:barChart>
      <c:catAx>
        <c:axId val="-159869404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тыс.руб.</a:t>
                </a:r>
              </a:p>
            </c:rich>
          </c:tx>
          <c:layout>
            <c:manualLayout>
              <c:xMode val="edge"/>
              <c:yMode val="edge"/>
              <c:x val="0"/>
              <c:y val="0.4313402230971128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-1598691328"/>
        <c:crosses val="autoZero"/>
        <c:auto val="1"/>
        <c:lblAlgn val="ctr"/>
        <c:lblOffset val="100"/>
        <c:noMultiLvlLbl val="0"/>
      </c:catAx>
      <c:valAx>
        <c:axId val="-1598691328"/>
        <c:scaling>
          <c:orientation val="minMax"/>
          <c:max val="12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ln w="6350">
            <a:noFill/>
          </a:ln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-159869404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5518002161494521"/>
          <c:y val="0.93436286089238851"/>
          <c:w val="0.66218820441562443"/>
          <c:h val="6.5637139107611486E-2"/>
        </c:manualLayout>
      </c:layout>
      <c:overlay val="0"/>
      <c:spPr>
        <a:noFill/>
        <a:ln w="25400">
          <a:noFill/>
        </a:ln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rgbClr val="ED7D31">
            <a:lumMod val="5000"/>
            <a:lumOff val="95000"/>
          </a:srgbClr>
        </a:gs>
        <a:gs pos="74000">
          <a:srgbClr val="ED7D31">
            <a:lumMod val="45000"/>
            <a:lumOff val="55000"/>
          </a:srgbClr>
        </a:gs>
        <a:gs pos="83000">
          <a:srgbClr val="ED7D31">
            <a:lumMod val="45000"/>
            <a:lumOff val="55000"/>
          </a:srgbClr>
        </a:gs>
        <a:gs pos="100000">
          <a:srgbClr val="ED7D31">
            <a:lumMod val="30000"/>
            <a:lumOff val="70000"/>
          </a:srgbClr>
        </a:gs>
      </a:gsLst>
      <a:lin ang="5400000" scaled="1"/>
      <a:tileRect/>
    </a:gradFill>
    <a:ln w="22225" cap="flat" cmpd="sng" algn="ctr">
      <a:solidFill>
        <a:srgbClr val="ED7D31">
          <a:lumMod val="75000"/>
        </a:srgbClr>
      </a:solidFill>
      <a:round/>
    </a:ln>
    <a:effectLst/>
  </c:spPr>
  <c:txPr>
    <a:bodyPr/>
    <a:lstStyle/>
    <a:p>
      <a:pPr>
        <a:defRPr b="1"/>
      </a:pPr>
      <a:endParaRPr lang="ru-RU"/>
    </a:p>
  </c:txPr>
  <c:externalData r:id="rId2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Динамика</a:t>
            </a:r>
            <a:r>
              <a:rPr lang="ru-RU" baseline="0" dirty="0">
                <a:solidFill>
                  <a:schemeClr val="accent1">
                    <a:lumMod val="50000"/>
                  </a:schemeClr>
                </a:solidFill>
              </a:rPr>
              <a:t> по месяцам в 2025 году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21709091265525551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8331140051439738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943321234380391E-3"/>
                  <c:y val="-0.338205698908879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4.3908188984382946E-3"/>
                  <c:y val="-0.315600732256813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2639850499705828E-2"/>
                      <c:h val="6.74435884832266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dLbl>
              <c:idx val="2"/>
              <c:layout>
                <c:manualLayout>
                  <c:x val="1.1579981312463282E-2"/>
                  <c:y val="-0.3075427634835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440-4CEE-AA99-A04296FEAAF8}"/>
                </c:ext>
              </c:extLst>
            </c:dLbl>
            <c:dLbl>
              <c:idx val="3"/>
              <c:layout>
                <c:manualLayout>
                  <c:x val="1.4474976640579035E-2"/>
                  <c:y val="-0.307542551062762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69480845274809"/>
                      <c:h val="9.22628290450540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D6C-4C77-B01B-06E206728A0C}"/>
                </c:ext>
              </c:extLst>
            </c:dLbl>
            <c:dLbl>
              <c:idx val="4"/>
              <c:layout>
                <c:manualLayout>
                  <c:x val="1.1579903063274263E-2"/>
                  <c:y val="-0.329124711798145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4992848745684843E-2"/>
                      <c:h val="9.671431830569809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C85-42F2-A080-58A953BAEB66}"/>
                </c:ext>
              </c:extLst>
            </c:dLbl>
            <c:dLbl>
              <c:idx val="5"/>
              <c:layout>
                <c:manualLayout>
                  <c:x val="8.6849859843474205E-3"/>
                  <c:y val="-0.350706660112778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E2E-4CF7-99A6-70CD63B4D9F8}"/>
                </c:ext>
              </c:extLst>
            </c:dLbl>
            <c:dLbl>
              <c:idx val="6"/>
              <c:layout>
                <c:manualLayout>
                  <c:x val="8.6849859843474205E-3"/>
                  <c:y val="-0.323729224719487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DFE-416B-BAE4-4B8344D340C9}"/>
                </c:ext>
              </c:extLst>
            </c:dLbl>
            <c:dLbl>
              <c:idx val="7"/>
              <c:layout>
                <c:manualLayout>
                  <c:x val="1.7369971968694841E-2"/>
                  <c:y val="-0.31293825056217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1F6-4394-8056-2FCB594AACB5}"/>
                </c:ext>
              </c:extLst>
            </c:dLbl>
            <c:dLbl>
              <c:idx val="8"/>
              <c:layout>
                <c:manualLayout>
                  <c:x val="1.4474976640578929E-2"/>
                  <c:y val="-0.302147276404855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BBB-406D-AADA-BC1733CD562A}"/>
                </c:ext>
              </c:extLst>
            </c:dLbl>
            <c:dLbl>
              <c:idx val="9"/>
              <c:layout>
                <c:manualLayout>
                  <c:x val="2.0264967296810543E-2"/>
                  <c:y val="-0.302147276404855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62B-45DF-8F87-86C94C8FF101}"/>
                </c:ext>
              </c:extLst>
            </c:dLbl>
            <c:dLbl>
              <c:idx val="10"/>
              <c:layout>
                <c:manualLayout>
                  <c:x val="1.1579981312463229E-2"/>
                  <c:y val="-0.280565328090222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5A-40FE-937C-AAE411BA7FA2}"/>
                </c:ext>
              </c:extLst>
            </c:dLbl>
            <c:dLbl>
              <c:idx val="11"/>
              <c:layout>
                <c:manualLayout>
                  <c:x val="1.1427609915386197E-2"/>
                  <c:y val="-0.3075427634835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943-45AB-A386-996F793AC1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74330</c:v>
                </c:pt>
                <c:pt idx="1">
                  <c:v>71387</c:v>
                </c:pt>
                <c:pt idx="2">
                  <c:v>70527</c:v>
                </c:pt>
                <c:pt idx="3">
                  <c:v>70716</c:v>
                </c:pt>
                <c:pt idx="4">
                  <c:v>74282</c:v>
                </c:pt>
                <c:pt idx="5">
                  <c:v>75285</c:v>
                </c:pt>
                <c:pt idx="6">
                  <c:v>74255</c:v>
                </c:pt>
                <c:pt idx="7">
                  <c:v>71733</c:v>
                </c:pt>
                <c:pt idx="8">
                  <c:v>67310</c:v>
                </c:pt>
                <c:pt idx="9">
                  <c:v>68607</c:v>
                </c:pt>
                <c:pt idx="10">
                  <c:v>65023</c:v>
                </c:pt>
                <c:pt idx="11">
                  <c:v>68985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shape val="cylinder"/>
        <c:axId val="-1598690784"/>
        <c:axId val="-1598686432"/>
        <c:axId val="0"/>
      </c:bar3DChart>
      <c:catAx>
        <c:axId val="-1598690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51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86432"/>
        <c:crosses val="autoZero"/>
        <c:auto val="1"/>
        <c:lblAlgn val="ctr"/>
        <c:lblOffset val="100"/>
        <c:noMultiLvlLbl val="0"/>
      </c:catAx>
      <c:valAx>
        <c:axId val="-1598686432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8690784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 муниципальному округу</a:t>
            </a:r>
          </a:p>
        </c:rich>
      </c:tx>
      <c:layout>
        <c:manualLayout>
          <c:xMode val="edge"/>
          <c:yMode val="edge"/>
          <c:x val="0.32710077105392582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226227752687182"/>
          <c:y val="0.14743364689197311"/>
          <c:w val="0.82845697203681623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4572044526114951E-2"/>
                  <c:y val="-0.241604249438457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2.026477470796182E-2"/>
                  <c:y val="-0.256401511439579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dLbl>
              <c:idx val="2"/>
              <c:layout>
                <c:manualLayout>
                  <c:x val="1.7369998998169139E-2"/>
                  <c:y val="-0.274386315252592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47B-4AF1-8F84-0A3DAE242176}"/>
                </c:ext>
              </c:extLst>
            </c:dLbl>
            <c:dLbl>
              <c:idx val="3"/>
              <c:layout>
                <c:manualLayout>
                  <c:x val="5.9359038923706437E-3"/>
                  <c:y val="-0.33321104587826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47B-4AF1-8F84-0A3DAE242176}"/>
                </c:ext>
              </c:extLst>
            </c:dLbl>
            <c:dLbl>
              <c:idx val="4"/>
              <c:layout>
                <c:manualLayout>
                  <c:x val="1.7418633740273786E-2"/>
                  <c:y val="-0.362581916583782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47B-4AF1-8F84-0A3DAE242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33990</c:v>
                </c:pt>
                <c:pt idx="1">
                  <c:v>36297</c:v>
                </c:pt>
                <c:pt idx="2">
                  <c:v>49460</c:v>
                </c:pt>
                <c:pt idx="3">
                  <c:v>63407</c:v>
                </c:pt>
                <c:pt idx="4">
                  <c:v>71019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4088128"/>
        <c:axId val="-1594081056"/>
        <c:axId val="0"/>
      </c:bar3DChart>
      <c:catAx>
        <c:axId val="-1594088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1056"/>
        <c:crosses val="autoZero"/>
        <c:auto val="1"/>
        <c:lblAlgn val="ctr"/>
        <c:lblOffset val="100"/>
        <c:noMultiLvlLbl val="0"/>
      </c:catAx>
      <c:valAx>
        <c:axId val="-1594081056"/>
        <c:scaling>
          <c:orientation val="minMax"/>
          <c:max val="8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8128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Динамика по месяцам в 2025 году</a:t>
            </a:r>
          </a:p>
        </c:rich>
      </c:tx>
      <c:layout>
        <c:manualLayout>
          <c:xMode val="edge"/>
          <c:yMode val="edge"/>
          <c:x val="0.17825857305055307"/>
          <c:y val="2.354873685061161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28880708115581E-2"/>
          <c:y val="0.16560261080478744"/>
          <c:w val="0.92807111929188446"/>
          <c:h val="0.7401425684351966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 месяцам в 2025 году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1.0637771609257674E-3"/>
                  <c:y val="-0.243381118652130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16-4E62-AB6B-AACA0D189DB8}"/>
                </c:ext>
              </c:extLst>
            </c:dLbl>
            <c:dLbl>
              <c:idx val="1"/>
              <c:layout>
                <c:manualLayout>
                  <c:x val="7.6870017720975852E-3"/>
                  <c:y val="-0.24925212165360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8643854667255"/>
                      <c:h val="7.83094023752102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816-4E62-AB6B-AACA0D189DB8}"/>
                </c:ext>
              </c:extLst>
            </c:dLbl>
            <c:dLbl>
              <c:idx val="2"/>
              <c:layout>
                <c:manualLayout>
                  <c:x val="1.5235570889088714E-2"/>
                  <c:y val="-0.25045833998773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16-4E62-AB6B-AACA0D189DB8}"/>
                </c:ext>
              </c:extLst>
            </c:dLbl>
            <c:dLbl>
              <c:idx val="3"/>
              <c:layout>
                <c:manualLayout>
                  <c:x val="9.8257264522862136E-3"/>
                  <c:y val="-0.27980856765450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16-4E62-AB6B-AACA0D189DB8}"/>
                </c:ext>
              </c:extLst>
            </c:dLbl>
            <c:dLbl>
              <c:idx val="4"/>
              <c:layout>
                <c:manualLayout>
                  <c:x val="8.2513043388065428E-3"/>
                  <c:y val="-0.284829147474218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06405163258776"/>
                      <c:h val="8.31733404109376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816-4E62-AB6B-AACA0D189DB8}"/>
                </c:ext>
              </c:extLst>
            </c:dLbl>
            <c:dLbl>
              <c:idx val="5"/>
              <c:layout>
                <c:manualLayout>
                  <c:x val="2.0917892281043023E-2"/>
                  <c:y val="-0.297346702652148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16-4E62-AB6B-AACA0D189DB8}"/>
                </c:ext>
              </c:extLst>
            </c:dLbl>
            <c:dLbl>
              <c:idx val="6"/>
              <c:layout>
                <c:manualLayout>
                  <c:x val="3.0265686973048318E-3"/>
                  <c:y val="-0.229331422992945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4864802759397659E-2"/>
                      <c:h val="5.664074991966841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816-4E62-AB6B-AACA0D189DB8}"/>
                </c:ext>
              </c:extLst>
            </c:dLbl>
            <c:dLbl>
              <c:idx val="7"/>
              <c:layout>
                <c:manualLayout>
                  <c:x val="-1.4302048085201109E-4"/>
                  <c:y val="-0.26081393215687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7A-48FB-BC65-DE83C096D969}"/>
                </c:ext>
              </c:extLst>
            </c:dLbl>
            <c:dLbl>
              <c:idx val="8"/>
              <c:layout>
                <c:manualLayout>
                  <c:x val="5.749941954030691E-3"/>
                  <c:y val="-0.24204028030070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1-4DB4-B1CF-C49B118E88F5}"/>
                </c:ext>
              </c:extLst>
            </c:dLbl>
            <c:dLbl>
              <c:idx val="9"/>
              <c:layout>
                <c:manualLayout>
                  <c:x val="9.2175403349670382E-3"/>
                  <c:y val="-0.250296719369541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7F-42A4-8919-0064C6297CDC}"/>
                </c:ext>
              </c:extLst>
            </c:dLbl>
            <c:dLbl>
              <c:idx val="10"/>
              <c:layout>
                <c:manualLayout>
                  <c:x val="1.1127671610614074E-2"/>
                  <c:y val="-0.270009455955126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3-4EF9-98FF-EFE13C7F7355}"/>
                </c:ext>
              </c:extLst>
            </c:dLbl>
            <c:dLbl>
              <c:idx val="11"/>
              <c:layout>
                <c:manualLayout>
                  <c:x val="1.266638847155189E-2"/>
                  <c:y val="-0.301564158215095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67F-40CF-9B69-FCC6896795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46309</c:v>
                </c:pt>
                <c:pt idx="1">
                  <c:v>46640</c:v>
                </c:pt>
                <c:pt idx="2">
                  <c:v>46357</c:v>
                </c:pt>
                <c:pt idx="3">
                  <c:v>49382</c:v>
                </c:pt>
                <c:pt idx="4">
                  <c:v>57619</c:v>
                </c:pt>
                <c:pt idx="5">
                  <c:v>58673</c:v>
                </c:pt>
                <c:pt idx="6">
                  <c:v>43745</c:v>
                </c:pt>
                <c:pt idx="7">
                  <c:v>46711</c:v>
                </c:pt>
                <c:pt idx="8">
                  <c:v>45252</c:v>
                </c:pt>
                <c:pt idx="9">
                  <c:v>45695</c:v>
                </c:pt>
                <c:pt idx="10">
                  <c:v>48770</c:v>
                </c:pt>
                <c:pt idx="11">
                  <c:v>59918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816-4E62-AB6B-AACA0D18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4075616"/>
        <c:axId val="-1594081600"/>
        <c:axId val="0"/>
      </c:bar3DChart>
      <c:catAx>
        <c:axId val="-1594075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65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1600"/>
        <c:crosses val="autoZero"/>
        <c:auto val="1"/>
        <c:lblAlgn val="ctr"/>
        <c:lblOffset val="100"/>
        <c:noMultiLvlLbl val="0"/>
      </c:catAx>
      <c:valAx>
        <c:axId val="-1594081600"/>
        <c:scaling>
          <c:orientation val="minMax"/>
          <c:max val="8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75616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508876593080795"/>
          <c:y val="0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6071461076078"/>
          <c:y val="0.11090577092105477"/>
          <c:w val="0.85928931213924686"/>
          <c:h val="0.742894640936300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0-627C-4790-9E4C-B59336024140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627C-4790-9E4C-B59336024140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0-0C7D-4A65-9471-58B564DF9C58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0C7D-4A65-9471-58B564DF9C58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2-0C7D-4A65-9471-58B564DF9C58}"/>
              </c:ext>
            </c:extLst>
          </c:dPt>
          <c:dLbls>
            <c:dLbl>
              <c:idx val="0"/>
              <c:layout>
                <c:manualLayout>
                  <c:x val="1.3793142397143885E-2"/>
                  <c:y val="8.00763688960684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7C-4790-9E4C-B59336024140}"/>
                </c:ext>
              </c:extLst>
            </c:dLbl>
            <c:dLbl>
              <c:idx val="1"/>
              <c:layout>
                <c:manualLayout>
                  <c:x val="1.6551770876572662E-2"/>
                  <c:y val="-4.00381844480342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7C-4790-9E4C-B59336024140}"/>
                </c:ext>
              </c:extLst>
            </c:dLbl>
            <c:dLbl>
              <c:idx val="2"/>
              <c:layout>
                <c:manualLayout>
                  <c:x val="1.1034513917715007E-2"/>
                  <c:y val="-3.670124510144944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C7D-4A65-9471-58B564DF9C58}"/>
                </c:ext>
              </c:extLst>
            </c:dLbl>
            <c:dLbl>
              <c:idx val="3"/>
              <c:layout>
                <c:manualLayout>
                  <c:x val="2.758628479428777E-3"/>
                  <c:y val="-3.64105984532829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7D-4A65-9471-58B564DF9C58}"/>
                </c:ext>
              </c:extLst>
            </c:dLbl>
            <c:dLbl>
              <c:idx val="4"/>
              <c:layout>
                <c:manualLayout>
                  <c:x val="1.37931423971439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C7D-4A65-9471-58B564DF9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28501</c:v>
                </c:pt>
                <c:pt idx="1">
                  <c:v>31803</c:v>
                </c:pt>
                <c:pt idx="2">
                  <c:v>36902</c:v>
                </c:pt>
                <c:pt idx="3">
                  <c:v>43606</c:v>
                </c:pt>
                <c:pt idx="4">
                  <c:v>49521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one"/>
        <c:axId val="-1594086496"/>
        <c:axId val="-1594088672"/>
        <c:axId val="0"/>
      </c:bar3DChart>
      <c:catAx>
        <c:axId val="-1594086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8672"/>
        <c:crosses val="autoZero"/>
        <c:auto val="1"/>
        <c:lblAlgn val="ctr"/>
        <c:lblOffset val="100"/>
        <c:noMultiLvlLbl val="0"/>
      </c:catAx>
      <c:valAx>
        <c:axId val="-159408867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6496"/>
        <c:crosses val="autoZero"/>
        <c:crossBetween val="between"/>
        <c:majorUnit val="1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1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2"/>
              <c:layout>
                <c:manualLayout>
                  <c:x val="7.9363912971457534E-3"/>
                  <c:y val="-4.45283816136700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3"/>
              <c:layout>
                <c:manualLayout>
                  <c:x val="6.4951320759886865E-3"/>
                  <c:y val="-8.90550200241747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4"/>
              <c:layout>
                <c:manualLayout>
                  <c:x val="3.1634967349973659E-3"/>
                  <c:y val="-4.42773603580961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63-405D-84A3-A260B8A43624}"/>
                </c:ext>
              </c:extLst>
            </c:dLbl>
            <c:dLbl>
              <c:idx val="5"/>
              <c:layout>
                <c:manualLayout>
                  <c:x val="7.9087418374934153E-3"/>
                  <c:y val="-1.1069340089523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21-497A-95D8-EAFA56DB906C}"/>
                </c:ext>
              </c:extLst>
            </c:dLbl>
            <c:dLbl>
              <c:idx val="6"/>
              <c:layout>
                <c:manualLayout>
                  <c:x val="6.3269934699946156E-3"/>
                  <c:y val="-6.64160405371444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9B-44BB-A135-CBF479BDE7C6}"/>
                </c:ext>
              </c:extLst>
            </c:dLbl>
            <c:dLbl>
              <c:idx val="7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8C-420F-9A90-F85536D9D6BF}"/>
                </c:ext>
              </c:extLst>
            </c:dLbl>
            <c:dLbl>
              <c:idx val="8"/>
              <c:layout>
                <c:manualLayout>
                  <c:x val="9.3179924499538561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9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прочие услуги</c:v>
                </c:pt>
                <c:pt idx="2">
                  <c:v>культура</c:v>
                </c:pt>
                <c:pt idx="3">
                  <c:v>здравоохран</c:v>
                </c:pt>
                <c:pt idx="4">
                  <c:v>образован</c:v>
                </c:pt>
                <c:pt idx="5">
                  <c:v>сельское хоз-во</c:v>
                </c:pt>
                <c:pt idx="6">
                  <c:v>транспортир</c:v>
                </c:pt>
                <c:pt idx="7">
                  <c:v>госуправлен</c:v>
                </c:pt>
                <c:pt idx="8">
                  <c:v>обработка</c:v>
                </c:pt>
                <c:pt idx="9">
                  <c:v>строит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34396</c:v>
                </c:pt>
                <c:pt idx="1">
                  <c:v>36730</c:v>
                </c:pt>
                <c:pt idx="2">
                  <c:v>40207</c:v>
                </c:pt>
                <c:pt idx="3">
                  <c:v>51671</c:v>
                </c:pt>
                <c:pt idx="4">
                  <c:v>52694</c:v>
                </c:pt>
                <c:pt idx="5">
                  <c:v>58869</c:v>
                </c:pt>
                <c:pt idx="6">
                  <c:v>60944</c:v>
                </c:pt>
                <c:pt idx="7">
                  <c:v>65443</c:v>
                </c:pt>
                <c:pt idx="8">
                  <c:v>82529</c:v>
                </c:pt>
                <c:pt idx="9">
                  <c:v>86634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594087584"/>
        <c:axId val="-1594089760"/>
        <c:axId val="0"/>
      </c:bar3DChart>
      <c:catAx>
        <c:axId val="-159408758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-1594089760"/>
        <c:crosses val="autoZero"/>
        <c:auto val="1"/>
        <c:lblAlgn val="ctr"/>
        <c:lblOffset val="100"/>
        <c:noMultiLvlLbl val="0"/>
      </c:catAx>
      <c:valAx>
        <c:axId val="-1594089760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1594087584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62169008"/>
        <c:axId val="-1762168464"/>
      </c:barChart>
      <c:catAx>
        <c:axId val="-1762169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62168464"/>
        <c:crosses val="autoZero"/>
        <c:auto val="1"/>
        <c:lblAlgn val="ctr"/>
        <c:lblOffset val="100"/>
        <c:noMultiLvlLbl val="0"/>
      </c:catAx>
      <c:valAx>
        <c:axId val="-1762168464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7621690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5-4B40-B173-0C856A587523}"/>
                </c:ext>
              </c:extLst>
            </c:dLbl>
            <c:dLbl>
              <c:idx val="1"/>
              <c:layout>
                <c:manualLayout>
                  <c:x val="1.584518896933446E-2"/>
                  <c:y val="-2.15727609760808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2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3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12-4B76-8EC9-6BC7492E220F}"/>
                </c:ext>
              </c:extLst>
            </c:dLbl>
            <c:dLbl>
              <c:idx val="4"/>
              <c:layout>
                <c:manualLayout>
                  <c:x val="2.2419641724541983E-2"/>
                  <c:y val="-2.25474499544265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3B-43E7-8288-45DB8BA49459}"/>
                </c:ext>
              </c:extLst>
            </c:dLbl>
            <c:dLbl>
              <c:idx val="5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6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7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EB-436C-AD67-A9BFD89DE1C9}"/>
                </c:ext>
              </c:extLst>
            </c:dLbl>
            <c:dLbl>
              <c:idx val="8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9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Сельское и лесное хозяйство</c:v>
                </c:pt>
                <c:pt idx="1">
                  <c:v>Деятельность в области культуры, спорта</c:v>
                </c:pt>
                <c:pt idx="2">
                  <c:v>Образование</c:v>
                </c:pt>
                <c:pt idx="3">
                  <c:v>Обрабатывающие производства</c:v>
                </c:pt>
                <c:pt idx="4">
                  <c:v>Здравоохранение</c:v>
                </c:pt>
                <c:pt idx="5">
                  <c:v>Торговля оптовая и розничная</c:v>
                </c:pt>
                <c:pt idx="6">
                  <c:v>Транспортировка и хранение</c:v>
                </c:pt>
                <c:pt idx="7">
                  <c:v>Государственное управление</c:v>
                </c:pt>
                <c:pt idx="8">
                  <c:v>Предоставление прочих видов услуг</c:v>
                </c:pt>
                <c:pt idx="9">
                  <c:v>Строительство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98</c:v>
                </c:pt>
                <c:pt idx="1">
                  <c:v>108</c:v>
                </c:pt>
                <c:pt idx="2">
                  <c:v>108.2</c:v>
                </c:pt>
                <c:pt idx="3">
                  <c:v>110.9</c:v>
                </c:pt>
                <c:pt idx="4">
                  <c:v>114.5</c:v>
                </c:pt>
                <c:pt idx="5">
                  <c:v>115.5</c:v>
                </c:pt>
                <c:pt idx="6" formatCode="General">
                  <c:v>120.8</c:v>
                </c:pt>
                <c:pt idx="7">
                  <c:v>123.1</c:v>
                </c:pt>
                <c:pt idx="8">
                  <c:v>133.30000000000001</c:v>
                </c:pt>
                <c:pt idx="9">
                  <c:v>144.4</c:v>
                </c:pt>
              </c:numCache>
            </c:numRef>
          </c:val>
          <c:shape val="box"/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-1594085952"/>
        <c:axId val="-1594079424"/>
        <c:axId val="0"/>
      </c:bar3DChart>
      <c:catAx>
        <c:axId val="-15940859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94079424"/>
        <c:crosses val="autoZero"/>
        <c:auto val="1"/>
        <c:lblAlgn val="r"/>
        <c:lblOffset val="100"/>
        <c:noMultiLvlLbl val="0"/>
      </c:catAx>
      <c:valAx>
        <c:axId val="-1594079424"/>
        <c:scaling>
          <c:orientation val="minMax"/>
          <c:max val="20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9408595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1.8749999999999961E-2"/>
                  <c:y val="-3.2360407169231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1C2-BEE6-9CA8FD5E22F7}"/>
                </c:ext>
              </c:extLst>
            </c:dLbl>
            <c:dLbl>
              <c:idx val="1"/>
              <c:layout>
                <c:manualLayout>
                  <c:x val="2.0833333333333294E-2"/>
                  <c:y val="-2.1573604779487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1C2-BEE6-9CA8FD5E22F7}"/>
                </c:ext>
              </c:extLst>
            </c:dLbl>
            <c:dLbl>
              <c:idx val="2"/>
              <c:layout>
                <c:manualLayout>
                  <c:x val="2.0833333333333256E-2"/>
                  <c:y val="-2.5169205576069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3D-45FE-94DC-C5EA95C29A0F}"/>
                </c:ext>
              </c:extLst>
            </c:dLbl>
            <c:dLbl>
              <c:idx val="3"/>
              <c:layout>
                <c:manualLayout>
                  <c:x val="1.6666666666666666E-2"/>
                  <c:y val="-2.1573604779487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3D-45FE-94DC-C5EA95C29A0F}"/>
                </c:ext>
              </c:extLst>
            </c:dLbl>
            <c:dLbl>
              <c:idx val="4"/>
              <c:layout>
                <c:manualLayout>
                  <c:x val="2.2916666666666665E-2"/>
                  <c:y val="-3.2360407169231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3D-45FE-94DC-C5EA95C29A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2.95</c:v>
                </c:pt>
                <c:pt idx="1">
                  <c:v>2.54</c:v>
                </c:pt>
                <c:pt idx="2">
                  <c:v>3.36</c:v>
                </c:pt>
                <c:pt idx="3" formatCode="0.00">
                  <c:v>4</c:v>
                </c:pt>
                <c:pt idx="4" formatCode="0.00">
                  <c:v>3.91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4079968"/>
        <c:axId val="-1594085408"/>
        <c:axId val="0"/>
      </c:bar3DChart>
      <c:catAx>
        <c:axId val="-1594079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5408"/>
        <c:crosses val="autoZero"/>
        <c:auto val="1"/>
        <c:lblAlgn val="ctr"/>
        <c:lblOffset val="100"/>
        <c:noMultiLvlLbl val="0"/>
      </c:catAx>
      <c:valAx>
        <c:axId val="-1594085408"/>
        <c:scaling>
          <c:orientation val="minMax"/>
          <c:max val="4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79968"/>
        <c:crosses val="autoZero"/>
        <c:crossBetween val="between"/>
        <c:majorUnit val="1"/>
      </c:valAx>
    </c:plotArea>
    <c:plotVisOnly val="1"/>
    <c:dispBlanksAs val="gap"/>
    <c:showDLblsOverMax val="0"/>
  </c:chart>
  <c:spPr>
    <a:solidFill>
      <a:srgbClr val="4BACC6">
        <a:lumMod val="60000"/>
        <a:lumOff val="40000"/>
        <a:alpha val="38000"/>
      </a:srgb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2025 год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303707830636297E-2"/>
                  <c:y val="-5.81307943544122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BC-4547-BC31-C664C98C6BED}"/>
                </c:ext>
              </c:extLst>
            </c:dLbl>
            <c:dLbl>
              <c:idx val="1"/>
              <c:layout>
                <c:manualLayout>
                  <c:x val="-2.9333251938164023E-2"/>
                  <c:y val="6.11992820329442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4-4250-AB65-00726F34C59C}"/>
                </c:ext>
              </c:extLst>
            </c:dLbl>
            <c:dLbl>
              <c:idx val="2"/>
              <c:layout>
                <c:manualLayout>
                  <c:x val="-2.9333251938163996E-2"/>
                  <c:y val="-7.00633993044761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85295581538818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258-4A79-975E-BE1CB0AECACC}"/>
                </c:ext>
              </c:extLst>
            </c:dLbl>
            <c:dLbl>
              <c:idx val="3"/>
              <c:layout>
                <c:manualLayout>
                  <c:x val="-3.3788935776872454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8-4A79-975E-BE1CB0AECACC}"/>
                </c:ext>
              </c:extLst>
            </c:dLbl>
            <c:dLbl>
              <c:idx val="4"/>
              <c:layout>
                <c:manualLayout>
                  <c:x val="-3.5274163723108605E-2"/>
                  <c:y val="5.43804205250953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4-4250-AB65-00726F34C59C}"/>
                </c:ext>
              </c:extLst>
            </c:dLbl>
            <c:dLbl>
              <c:idx val="5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BB-49BD-A56E-DFB503D5C8EA}"/>
                </c:ext>
              </c:extLst>
            </c:dLbl>
            <c:dLbl>
              <c:idx val="6"/>
              <c:layout>
                <c:manualLayout>
                  <c:x val="-3.2303707830636297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4-4250-AB65-00726F34C59C}"/>
                </c:ext>
              </c:extLst>
            </c:dLbl>
            <c:dLbl>
              <c:idx val="7"/>
              <c:layout>
                <c:manualLayout>
                  <c:x val="-3.2303707830636408E-2"/>
                  <c:y val="4.75615590172462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4-4250-AB65-00726F34C59C}"/>
                </c:ext>
              </c:extLst>
            </c:dLbl>
            <c:dLbl>
              <c:idx val="8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-5.13119328465632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34-497B-BC5B-3FEFAFF01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Лист1!$A$5:$A$11</c:f>
              <c:strCache>
                <c:ptCount val="7"/>
                <c:pt idx="0">
                  <c:v>транпортир</c:v>
                </c:pt>
                <c:pt idx="1">
                  <c:v>сельское хоз-во</c:v>
                </c:pt>
                <c:pt idx="2">
                  <c:v>образование</c:v>
                </c:pt>
                <c:pt idx="3">
                  <c:v>здравоохран</c:v>
                </c:pt>
                <c:pt idx="4">
                  <c:v>культура</c:v>
                </c:pt>
                <c:pt idx="5">
                  <c:v>прочие услуги</c:v>
                </c:pt>
                <c:pt idx="6">
                  <c:v>торговля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4.7699999999999996</c:v>
                </c:pt>
                <c:pt idx="1">
                  <c:v>4.54</c:v>
                </c:pt>
                <c:pt idx="2">
                  <c:v>3.6</c:v>
                </c:pt>
                <c:pt idx="3">
                  <c:v>3.35</c:v>
                </c:pt>
                <c:pt idx="4">
                  <c:v>3.24</c:v>
                </c:pt>
                <c:pt idx="5">
                  <c:v>2.9</c:v>
                </c:pt>
                <c:pt idx="6">
                  <c:v>2.84</c:v>
                </c:pt>
                <c:pt idx="7">
                  <c:v>2.21</c:v>
                </c:pt>
                <c:pt idx="8">
                  <c:v>2.02</c:v>
                </c:pt>
                <c:pt idx="9">
                  <c:v>1.89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081847988440015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84-4250-AB65-00726F34C59C}"/>
                </c:ext>
              </c:extLst>
            </c:dLbl>
            <c:dLbl>
              <c:idx val="1"/>
              <c:layout>
                <c:manualLayout>
                  <c:x val="-2.9333251938164023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84-4250-AB65-00726F34C59C}"/>
                </c:ext>
              </c:extLst>
            </c:dLbl>
            <c:dLbl>
              <c:idx val="2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6.11992820329441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84-4250-AB65-00726F34C59C}"/>
                </c:ext>
              </c:extLst>
            </c:dLbl>
            <c:dLbl>
              <c:idx val="4"/>
              <c:layout>
                <c:manualLayout>
                  <c:x val="-3.5274163723108605E-2"/>
                  <c:y val="-5.13119328465632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384-4250-AB65-00726F34C59C}"/>
                </c:ext>
              </c:extLst>
            </c:dLbl>
            <c:dLbl>
              <c:idx val="5"/>
              <c:layout>
                <c:manualLayout>
                  <c:x val="-3.2303707830636297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84-4250-AB65-00726F34C59C}"/>
                </c:ext>
              </c:extLst>
            </c:dLbl>
            <c:dLbl>
              <c:idx val="6"/>
              <c:layout>
                <c:manualLayout>
                  <c:x val="-3.2303707830636297E-2"/>
                  <c:y val="-5.13119328465632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384-4250-AB65-00726F34C59C}"/>
                </c:ext>
              </c:extLst>
            </c:dLbl>
            <c:dLbl>
              <c:idx val="7"/>
              <c:layout>
                <c:manualLayout>
                  <c:x val="-3.5274163723108709E-2"/>
                  <c:y val="-5.47213636004877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384-4250-AB65-00726F34C59C}"/>
                </c:ext>
              </c:extLst>
            </c:dLbl>
            <c:dLbl>
              <c:idx val="8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4.41521282633218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384-4250-AB65-00726F34C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Лист1!$A$5:$A$11</c:f>
              <c:strCache>
                <c:ptCount val="7"/>
                <c:pt idx="0">
                  <c:v>транпортир</c:v>
                </c:pt>
                <c:pt idx="1">
                  <c:v>сельское хоз-во</c:v>
                </c:pt>
                <c:pt idx="2">
                  <c:v>образование</c:v>
                </c:pt>
                <c:pt idx="3">
                  <c:v>здравоохран</c:v>
                </c:pt>
                <c:pt idx="4">
                  <c:v>культура</c:v>
                </c:pt>
                <c:pt idx="5">
                  <c:v>прочие услуги</c:v>
                </c:pt>
                <c:pt idx="6">
                  <c:v>торговля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3.79</c:v>
                </c:pt>
                <c:pt idx="1">
                  <c:v>4.7</c:v>
                </c:pt>
                <c:pt idx="2">
                  <c:v>3.36</c:v>
                </c:pt>
                <c:pt idx="3">
                  <c:v>3.19</c:v>
                </c:pt>
                <c:pt idx="4">
                  <c:v>3.79</c:v>
                </c:pt>
                <c:pt idx="5">
                  <c:v>3.08</c:v>
                </c:pt>
                <c:pt idx="6">
                  <c:v>2.85</c:v>
                </c:pt>
                <c:pt idx="7">
                  <c:v>2.35</c:v>
                </c:pt>
                <c:pt idx="8">
                  <c:v>1.74</c:v>
                </c:pt>
                <c:pt idx="9">
                  <c:v>1.88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594078880"/>
        <c:axId val="-1594083232"/>
      </c:lineChart>
      <c:valAx>
        <c:axId val="-159408323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-1594078880"/>
        <c:crosses val="autoZero"/>
        <c:crossBetween val="between"/>
      </c:valAx>
      <c:catAx>
        <c:axId val="-1594078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5940832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1860636820176445E-2"/>
          <c:y val="1.766425961307462E-2"/>
          <c:w val="0.95918376526357785"/>
          <c:h val="0.639643380735718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smConfetti">
              <a:fgClr>
                <a:schemeClr val="bg1"/>
              </a:fgClr>
              <a:bgClr>
                <a:srgbClr val="FFC000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9826136767259369E-3"/>
                  <c:y val="-2.5354918954099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74-40D9-812D-FCC90190958D}"/>
                </c:ext>
              </c:extLst>
            </c:dLbl>
            <c:dLbl>
              <c:idx val="1"/>
              <c:layout>
                <c:manualLayout>
                  <c:x val="-3.9884091178172916E-3"/>
                  <c:y val="-8.45163965136661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B74-40D9-812D-FCC90190958D}"/>
                </c:ext>
              </c:extLst>
            </c:dLbl>
            <c:dLbl>
              <c:idx val="2"/>
              <c:layout>
                <c:manualLayout>
                  <c:x val="-7.9768182356345831E-3"/>
                  <c:y val="-1.2677459477049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B74-40D9-812D-FCC90190958D}"/>
                </c:ext>
              </c:extLst>
            </c:dLbl>
            <c:dLbl>
              <c:idx val="3"/>
              <c:layout>
                <c:manualLayout>
                  <c:x val="7.9768182356345831E-3"/>
                  <c:y val="-4.22581982568326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B74-40D9-812D-FCC90190958D}"/>
                </c:ext>
              </c:extLst>
            </c:dLbl>
            <c:dLbl>
              <c:idx val="4"/>
              <c:layout>
                <c:manualLayout>
                  <c:x val="5.9826136767259369E-3"/>
                  <c:y val="-4.22581982568326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B74-40D9-812D-FCC9019095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Лист1!$C$2:$C$6</c:f>
              <c:numCache>
                <c:formatCode>General</c:formatCode>
                <c:ptCount val="5"/>
                <c:pt idx="0">
                  <c:v>0.47</c:v>
                </c:pt>
                <c:pt idx="1">
                  <c:v>0.41</c:v>
                </c:pt>
                <c:pt idx="2">
                  <c:v>0.27</c:v>
                </c:pt>
                <c:pt idx="3">
                  <c:v>0.03</c:v>
                </c:pt>
                <c:pt idx="4">
                  <c:v>0.01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0.51</c:v>
                </c:pt>
                <c:pt idx="1">
                  <c:v>0.35</c:v>
                </c:pt>
                <c:pt idx="2">
                  <c:v>0.21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smConfetti">
              <a:fgClr>
                <a:schemeClr val="bg1"/>
              </a:fgClr>
              <a:bgClr>
                <a:srgbClr val="7030A0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5924659265812392E-2"/>
                  <c:y val="-2.112909912841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B74-40D9-812D-FCC90190958D}"/>
                </c:ext>
              </c:extLst>
            </c:dLbl>
            <c:dLbl>
              <c:idx val="1"/>
              <c:layout>
                <c:manualLayout>
                  <c:x val="1.7947841030177884E-2"/>
                  <c:y val="-2.5354918954099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74-40D9-812D-FCC90190958D}"/>
                </c:ext>
              </c:extLst>
            </c:dLbl>
            <c:dLbl>
              <c:idx val="2"/>
              <c:layout>
                <c:manualLayout>
                  <c:x val="1.7947841030177811E-2"/>
                  <c:y val="-2.112909912841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74-40D9-812D-FCC90190958D}"/>
                </c:ext>
              </c:extLst>
            </c:dLbl>
            <c:dLbl>
              <c:idx val="3"/>
              <c:layout>
                <c:manualLayout>
                  <c:x val="2.1936250147995103E-2"/>
                  <c:y val="-2.5354918954099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B74-40D9-812D-FCC90190958D}"/>
                </c:ext>
              </c:extLst>
            </c:dLbl>
            <c:dLbl>
              <c:idx val="4"/>
              <c:layout>
                <c:manualLayout>
                  <c:x val="2.1936250147995103E-2"/>
                  <c:y val="-1.2677459477049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B74-40D9-812D-FCC9019095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Лист1!$C$2:$C$6</c:f>
              <c:numCache>
                <c:formatCode>General</c:formatCode>
                <c:ptCount val="5"/>
                <c:pt idx="0">
                  <c:v>0.47</c:v>
                </c:pt>
                <c:pt idx="1">
                  <c:v>0.41</c:v>
                </c:pt>
                <c:pt idx="2">
                  <c:v>0.27</c:v>
                </c:pt>
                <c:pt idx="3">
                  <c:v>0.03</c:v>
                </c:pt>
                <c:pt idx="4">
                  <c:v>0.01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0.47</c:v>
                </c:pt>
                <c:pt idx="1">
                  <c:v>0.41</c:v>
                </c:pt>
                <c:pt idx="2">
                  <c:v>0.27</c:v>
                </c:pt>
                <c:pt idx="3">
                  <c:v>0.03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594077248"/>
        <c:axId val="-1594084864"/>
        <c:axId val="0"/>
      </c:bar3DChart>
      <c:catAx>
        <c:axId val="-1594077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594084864"/>
        <c:crosses val="autoZero"/>
        <c:auto val="1"/>
        <c:lblAlgn val="ctr"/>
        <c:lblOffset val="100"/>
        <c:noMultiLvlLbl val="1"/>
      </c:catAx>
      <c:valAx>
        <c:axId val="-1594084864"/>
        <c:scaling>
          <c:orientation val="minMax"/>
          <c:max val="1.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94077248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6.1748581366843497E-2"/>
          <c:y val="0.74962816112951169"/>
          <c:w val="0.85648903171790203"/>
          <c:h val="0.121939192116417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310301177903189E-2"/>
          <c:y val="7.0880328959823755E-2"/>
          <c:w val="0.91236942749170624"/>
          <c:h val="0.76334821607852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8.5449265502761974E-3"/>
                  <c:y val="-2.7175270844216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41B-466F-8FBF-F06C68C9BCDA}"/>
                </c:ext>
              </c:extLst>
            </c:dLbl>
            <c:dLbl>
              <c:idx val="1"/>
              <c:layout>
                <c:manualLayout>
                  <c:x val="1.1047076048921221E-2"/>
                  <c:y val="-2.2637028192457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1B-466F-8FBF-F06C68C9BCDA}"/>
                </c:ext>
              </c:extLst>
            </c:dLbl>
            <c:dLbl>
              <c:idx val="2"/>
              <c:layout>
                <c:manualLayout>
                  <c:x val="1.8457918420729684E-2"/>
                  <c:y val="-1.23618099101011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DC-4E20-B4C5-A089C5CE61F5}"/>
                </c:ext>
              </c:extLst>
            </c:dLbl>
            <c:dLbl>
              <c:idx val="3"/>
              <c:layout>
                <c:manualLayout>
                  <c:x val="1.6604987308906936E-2"/>
                  <c:y val="-8.9775511023653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ADC-4E20-B4C5-A089C5CE61F5}"/>
                </c:ext>
              </c:extLst>
            </c:dLbl>
            <c:dLbl>
              <c:idx val="4"/>
              <c:layout>
                <c:manualLayout>
                  <c:x val="1.3827744411349504E-2"/>
                  <c:y val="-8.8909581944500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DC-4E20-B4C5-A089C5CE61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m/d/yyyy</c:formatCode>
                <c:ptCount val="5"/>
                <c:pt idx="0">
                  <c:v>44562</c:v>
                </c:pt>
                <c:pt idx="1">
                  <c:v>44927</c:v>
                </c:pt>
                <c:pt idx="2">
                  <c:v>45292</c:v>
                </c:pt>
                <c:pt idx="3">
                  <c:v>45658</c:v>
                </c:pt>
                <c:pt idx="4">
                  <c:v>46023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</c:v>
                </c:pt>
                <c:pt idx="1">
                  <c:v>35</c:v>
                </c:pt>
                <c:pt idx="2">
                  <c:v>21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4083776"/>
        <c:axId val="-1594080512"/>
        <c:axId val="0"/>
      </c:bar3DChart>
      <c:dateAx>
        <c:axId val="-15940837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594080512"/>
        <c:crosses val="autoZero"/>
        <c:auto val="1"/>
        <c:lblOffset val="100"/>
        <c:baseTimeUnit val="years"/>
      </c:dateAx>
      <c:valAx>
        <c:axId val="-1594080512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dirty="0"/>
              <a:t>Количество зарегистрированных преступлений</a:t>
            </a:r>
          </a:p>
        </c:rich>
      </c:tx>
      <c:layout>
        <c:manualLayout>
          <c:xMode val="edge"/>
          <c:yMode val="edge"/>
          <c:x val="0.16880135503614915"/>
          <c:y val="6.8164489774940077E-3"/>
        </c:manualLayout>
      </c:layout>
      <c:overlay val="0"/>
      <c:spPr>
        <a:ln>
          <a:solidFill>
            <a:schemeClr val="tx2">
              <a:lumMod val="60000"/>
              <a:lumOff val="40000"/>
            </a:schemeClr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5.6230658863766443E-2"/>
          <c:y val="0.13265468980114084"/>
          <c:w val="0.85250873599641752"/>
          <c:h val="0.760475184439065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6.4066777275304009E-4"/>
                  <c:y val="1.521953542800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FDF-422D-820E-C35A94C237D6}"/>
                </c:ext>
              </c:extLst>
            </c:dLbl>
            <c:dLbl>
              <c:idx val="1"/>
              <c:layout>
                <c:manualLayout>
                  <c:x val="9.2300557116110221E-4"/>
                  <c:y val="1.5330923739165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DF-422D-820E-C35A94C237D6}"/>
                </c:ext>
              </c:extLst>
            </c:dLbl>
            <c:dLbl>
              <c:idx val="2"/>
              <c:layout>
                <c:manualLayout>
                  <c:x val="-3.2147296380733341E-3"/>
                  <c:y val="1.9263314723505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B4-400E-A843-BF3D1E35352C}"/>
                </c:ext>
              </c:extLst>
            </c:dLbl>
            <c:dLbl>
              <c:idx val="3"/>
              <c:layout>
                <c:manualLayout>
                  <c:x val="0"/>
                  <c:y val="1.926331472350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B4-400E-A843-BF3D1E35352C}"/>
                </c:ext>
              </c:extLst>
            </c:dLbl>
            <c:dLbl>
              <c:idx val="4"/>
              <c:layout>
                <c:manualLayout>
                  <c:x val="-1.6073648190367848E-3"/>
                  <c:y val="1.4447486042628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B4-400E-A843-BF3D1E3535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87</c:v>
                </c:pt>
                <c:pt idx="1">
                  <c:v>105</c:v>
                </c:pt>
                <c:pt idx="2">
                  <c:v>87</c:v>
                </c:pt>
                <c:pt idx="3">
                  <c:v>73</c:v>
                </c:pt>
                <c:pt idx="4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594082688"/>
        <c:axId val="-1594084320"/>
      </c:barChart>
      <c:catAx>
        <c:axId val="-15940826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594084320"/>
        <c:crosses val="autoZero"/>
        <c:auto val="1"/>
        <c:lblAlgn val="ctr"/>
        <c:lblOffset val="100"/>
        <c:noMultiLvlLbl val="0"/>
      </c:catAx>
      <c:valAx>
        <c:axId val="-1594084320"/>
        <c:scaling>
          <c:orientation val="minMax"/>
          <c:max val="12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2688"/>
        <c:crosses val="autoZero"/>
        <c:crossBetween val="between"/>
        <c:majorUnit val="40"/>
        <c:minorUnit val="1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 тыс.чел.</a:t>
            </a:r>
          </a:p>
        </c:rich>
      </c:tx>
      <c:layout>
        <c:manualLayout>
          <c:xMode val="edge"/>
          <c:yMode val="edge"/>
          <c:x val="8.3998148329848879E-2"/>
          <c:y val="0"/>
        </c:manualLayout>
      </c:layout>
      <c:overlay val="0"/>
      <c:spPr>
        <a:ln>
          <a:solidFill>
            <a:schemeClr val="tx2">
              <a:lumMod val="60000"/>
              <a:lumOff val="40000"/>
            </a:schemeClr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4.8629306320033878E-2"/>
          <c:y val="0.15672927467201531"/>
          <c:w val="0.74557437925149594"/>
          <c:h val="0.736011077259820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1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1719143194929375E-2"/>
                  <c:y val="4.57159148258511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170-4947-811D-A70335744524}"/>
                </c:ext>
              </c:extLst>
            </c:dLbl>
            <c:dLbl>
              <c:idx val="1"/>
              <c:layout>
                <c:manualLayout>
                  <c:x val="-2.0048439872242502E-2"/>
                  <c:y val="9.1431829651702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170-4947-811D-A70335744524}"/>
                </c:ext>
              </c:extLst>
            </c:dLbl>
            <c:dLbl>
              <c:idx val="2"/>
              <c:layout>
                <c:manualLayout>
                  <c:x val="-1.5036329904181876E-2"/>
                  <c:y val="9.1431829651702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70-4947-811D-A70335744524}"/>
                </c:ext>
              </c:extLst>
            </c:dLbl>
            <c:dLbl>
              <c:idx val="3"/>
              <c:layout>
                <c:manualLayout>
                  <c:x val="-2.1719143194929437E-2"/>
                  <c:y val="9.1431829651702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70-4947-811D-A70335744524}"/>
                </c:ext>
              </c:extLst>
            </c:dLbl>
            <c:dLbl>
              <c:idx val="4"/>
              <c:layout>
                <c:manualLayout>
                  <c:x val="-1.8377736549555625E-2"/>
                  <c:y val="1.3714774447755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170-4947-811D-A703357445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49.1</c:v>
                </c:pt>
                <c:pt idx="1">
                  <c:v>59.8</c:v>
                </c:pt>
                <c:pt idx="2">
                  <c:v>50.3</c:v>
                </c:pt>
                <c:pt idx="3">
                  <c:v>42.6</c:v>
                </c:pt>
                <c:pt idx="4">
                  <c:v>35.1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262475779735E-4"/>
                  <c:y val="9.63921863942238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9A-4DC1-8BDB-74696C8DFF24}"/>
                </c:ext>
              </c:extLst>
            </c:dLbl>
            <c:dLbl>
              <c:idx val="1"/>
              <c:layout>
                <c:manualLayout>
                  <c:x val="6.52495155947E-4"/>
                  <c:y val="1.3838963350235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9A-4DC1-8BDB-74696C8DFF24}"/>
                </c:ext>
              </c:extLst>
            </c:dLbl>
            <c:dLbl>
              <c:idx val="2"/>
              <c:layout>
                <c:manualLayout>
                  <c:x val="3.3414066453736888E-3"/>
                  <c:y val="9.1431829651702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70-4947-811D-A70335744524}"/>
                </c:ext>
              </c:extLst>
            </c:dLbl>
            <c:dLbl>
              <c:idx val="3"/>
              <c:layout>
                <c:manualLayout>
                  <c:x val="0"/>
                  <c:y val="9.14318296517021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170-4947-811D-A70335744524}"/>
                </c:ext>
              </c:extLst>
            </c:dLbl>
            <c:dLbl>
              <c:idx val="4"/>
              <c:layout>
                <c:manualLayout>
                  <c:x val="0"/>
                  <c:y val="1.3714774447755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70-4947-811D-A703357445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127.6</c:v>
                </c:pt>
                <c:pt idx="1">
                  <c:v>125.3</c:v>
                </c:pt>
                <c:pt idx="2">
                  <c:v>121.6</c:v>
                </c:pt>
                <c:pt idx="3">
                  <c:v>109.5</c:v>
                </c:pt>
                <c:pt idx="4">
                  <c:v>107.7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594082144"/>
        <c:axId val="-1594076704"/>
      </c:barChart>
      <c:catAx>
        <c:axId val="-15940821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594076704"/>
        <c:crossesAt val="10"/>
        <c:auto val="1"/>
        <c:lblAlgn val="ctr"/>
        <c:lblOffset val="100"/>
        <c:noMultiLvlLbl val="0"/>
      </c:catAx>
      <c:valAx>
        <c:axId val="-1594076704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594082144"/>
        <c:crosses val="autoZero"/>
        <c:crossBetween val="between"/>
        <c:majorUnit val="40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7326240605747032"/>
          <c:y val="0.10158357489351633"/>
          <c:w val="0.22515634560090006"/>
          <c:h val="0.1591409577614766"/>
        </c:manualLayout>
      </c:layout>
      <c:overlay val="0"/>
      <c:txPr>
        <a:bodyPr/>
        <a:lstStyle/>
        <a:p>
          <a:pPr>
            <a:defRPr sz="1200" spc="-100" baseline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116203221524396"/>
          <c:y val="0.19929524585686198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3877426916221994E-2"/>
                  <c:y val="-0.18107904425687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488-41E0-A0A6-52C37F522751}"/>
                </c:ext>
              </c:extLst>
            </c:dLbl>
            <c:dLbl>
              <c:idx val="1"/>
              <c:layout>
                <c:manualLayout>
                  <c:x val="1.2363584700242031E-2"/>
                  <c:y val="-0.20106261461593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488-41E0-A0A6-52C37F522751}"/>
                </c:ext>
              </c:extLst>
            </c:dLbl>
            <c:dLbl>
              <c:idx val="2"/>
              <c:layout>
                <c:manualLayout>
                  <c:x val="1.2688717817951518E-2"/>
                  <c:y val="-0.237977742827617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488-41E0-A0A6-52C37F522751}"/>
                </c:ext>
              </c:extLst>
            </c:dLbl>
            <c:dLbl>
              <c:idx val="3"/>
              <c:layout>
                <c:manualLayout>
                  <c:x val="1.4652444356270816E-2"/>
                  <c:y val="-0.25313333541245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488-41E0-A0A6-52C37F522751}"/>
                </c:ext>
              </c:extLst>
            </c:dLbl>
            <c:dLbl>
              <c:idx val="4"/>
              <c:layout>
                <c:manualLayout>
                  <c:x val="1.6776462513865054E-2"/>
                  <c:y val="-0.291741449406884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811156887121105"/>
                      <c:h val="0.172398820109140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F488-41E0-A0A6-52C37F5227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1216.3</c:v>
                </c:pt>
                <c:pt idx="1">
                  <c:v>1230</c:v>
                </c:pt>
                <c:pt idx="2">
                  <c:v>1627.2</c:v>
                </c:pt>
                <c:pt idx="3">
                  <c:v>1852.1</c:v>
                </c:pt>
                <c:pt idx="4">
                  <c:v>2030.4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488-41E0-A0A6-52C37F5227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62166832"/>
        <c:axId val="-1762166288"/>
        <c:axId val="0"/>
      </c:bar3DChart>
      <c:catAx>
        <c:axId val="-176216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6288"/>
        <c:crosses val="autoZero"/>
        <c:auto val="1"/>
        <c:lblAlgn val="ctr"/>
        <c:lblOffset val="100"/>
        <c:noMultiLvlLbl val="0"/>
      </c:catAx>
      <c:valAx>
        <c:axId val="-176216628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476617265891526E-2"/>
          <c:y val="0.1865100364993795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9.6794831655835755E-3"/>
                  <c:y val="-0.17297200032136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AD-427D-9929-7100152A8625}"/>
                </c:ext>
              </c:extLst>
            </c:dLbl>
            <c:dLbl>
              <c:idx val="1"/>
              <c:layout>
                <c:manualLayout>
                  <c:x val="7.8541552663078454E-3"/>
                  <c:y val="-0.232218255267244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AD-427D-9929-7100152A8625}"/>
                </c:ext>
              </c:extLst>
            </c:dLbl>
            <c:dLbl>
              <c:idx val="2"/>
              <c:layout>
                <c:manualLayout>
                  <c:x val="8.0786686014380112E-3"/>
                  <c:y val="-0.2783318382553602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51934181474655"/>
                      <c:h val="0.100023372351437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4AD-427D-9929-7100152A8625}"/>
                </c:ext>
              </c:extLst>
            </c:dLbl>
            <c:dLbl>
              <c:idx val="3"/>
              <c:layout>
                <c:manualLayout>
                  <c:x val="1.2304492353932477E-2"/>
                  <c:y val="-0.308526990749993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AD-427D-9929-7100152A8625}"/>
                </c:ext>
              </c:extLst>
            </c:dLbl>
            <c:dLbl>
              <c:idx val="4"/>
              <c:layout>
                <c:manualLayout>
                  <c:x val="1.2746522132159165E-2"/>
                  <c:y val="-0.331783808405149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991479670793469E-2"/>
                      <c:h val="0.172398759427791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4AD-427D-9929-7100152A86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658.7</c:v>
                </c:pt>
                <c:pt idx="1">
                  <c:v>1039.5999999999999</c:v>
                </c:pt>
                <c:pt idx="2">
                  <c:v>1263.9000000000001</c:v>
                </c:pt>
                <c:pt idx="3">
                  <c:v>1463.5</c:v>
                </c:pt>
                <c:pt idx="4" formatCode="0.0">
                  <c:v>1522.8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4AD-427D-9929-7100152A86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62165744"/>
        <c:axId val="-1762165200"/>
        <c:axId val="0"/>
      </c:bar3DChart>
      <c:catAx>
        <c:axId val="-176216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5200"/>
        <c:crosses val="autoZero"/>
        <c:auto val="1"/>
        <c:lblAlgn val="ctr"/>
        <c:lblOffset val="100"/>
        <c:noMultiLvlLbl val="0"/>
      </c:catAx>
      <c:valAx>
        <c:axId val="-176216520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млн.руб.</a:t>
                </a:r>
              </a:p>
            </c:rich>
          </c:tx>
          <c:layout>
            <c:manualLayout>
              <c:xMode val="edge"/>
              <c:yMode val="edge"/>
              <c:x val="1.8179545937662786E-3"/>
              <c:y val="0.3965477974546712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62165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u="none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  <a:endParaRPr lang="ru-RU" u="none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4315345212213257"/>
          <c:y val="5.6423288560895145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449024573250797E-2"/>
          <c:y val="0.19494280116744483"/>
          <c:w val="0.91234624993750679"/>
          <c:h val="0.6372919567935739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6616034163383982E-2"/>
                  <c:y val="-0.213540363328955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3B-4D45-9161-DAD53276A485}"/>
                </c:ext>
              </c:extLst>
            </c:dLbl>
            <c:dLbl>
              <c:idx val="1"/>
              <c:layout>
                <c:manualLayout>
                  <c:x val="1.4833821339804957E-2"/>
                  <c:y val="-0.206122602452878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3B-4D45-9161-DAD53276A485}"/>
                </c:ext>
              </c:extLst>
            </c:dLbl>
            <c:dLbl>
              <c:idx val="2"/>
              <c:layout>
                <c:manualLayout>
                  <c:x val="1.6178403735227911E-2"/>
                  <c:y val="-0.262677680721212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80467284515101"/>
                      <c:h val="0.121104897589260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D3B-4D45-9161-DAD53276A485}"/>
                </c:ext>
              </c:extLst>
            </c:dLbl>
            <c:dLbl>
              <c:idx val="3"/>
              <c:layout>
                <c:manualLayout>
                  <c:x val="1.465246758347402E-2"/>
                  <c:y val="-0.31606260948036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3B-4D45-9161-DAD53276A485}"/>
                </c:ext>
              </c:extLst>
            </c:dLbl>
            <c:dLbl>
              <c:idx val="4"/>
              <c:layout>
                <c:manualLayout>
                  <c:x val="1.0618537211592572E-2"/>
                  <c:y val="-0.3108017171967321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95022333989871"/>
                      <c:h val="0.172398759427791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D3B-4D45-9161-DAD53276A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6686</c:v>
                </c:pt>
                <c:pt idx="1">
                  <c:v>6308.8</c:v>
                </c:pt>
                <c:pt idx="2">
                  <c:v>9111.7000000000007</c:v>
                </c:pt>
                <c:pt idx="3">
                  <c:v>11239.1</c:v>
                </c:pt>
                <c:pt idx="4" formatCode="General">
                  <c:v>11211.1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D3B-4D45-9161-DAD53276A4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644668416"/>
        <c:axId val="-1644678208"/>
        <c:axId val="0"/>
      </c:bar3DChart>
      <c:catAx>
        <c:axId val="-164466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78208"/>
        <c:crosses val="autoZero"/>
        <c:auto val="1"/>
        <c:lblAlgn val="ctr"/>
        <c:lblOffset val="100"/>
        <c:noMultiLvlLbl val="0"/>
      </c:catAx>
      <c:valAx>
        <c:axId val="-164467820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млн.руб.</a:t>
                </a:r>
              </a:p>
            </c:rich>
          </c:tx>
          <c:layout>
            <c:manualLayout>
              <c:xMode val="edge"/>
              <c:yMode val="edge"/>
              <c:x val="4.2900709516931253E-3"/>
              <c:y val="0.4049802740628968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644668416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12907710073922E-2"/>
          <c:y val="5.0647575175978544E-2"/>
          <c:w val="0.93218709228992613"/>
          <c:h val="0.861964668804939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5516340892995279E-3"/>
                  <c:y val="1.2968864784342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B2-4DD2-BB95-D921BA23102A}"/>
                </c:ext>
              </c:extLst>
            </c:dLbl>
            <c:dLbl>
              <c:idx val="1"/>
              <c:layout>
                <c:manualLayout>
                  <c:x val="4.7125580008221171E-3"/>
                  <c:y val="2.6242743161533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73-4ADD-B349-64BAF6FE8FF6}"/>
                </c:ext>
              </c:extLst>
            </c:dLbl>
            <c:dLbl>
              <c:idx val="2"/>
              <c:layout>
                <c:manualLayout>
                  <c:x val="0"/>
                  <c:y val="1.72931813802818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D24-4800-B902-C90D767178B3}"/>
                </c:ext>
              </c:extLst>
            </c:dLbl>
            <c:dLbl>
              <c:idx val="3"/>
              <c:layout>
                <c:manualLayout>
                  <c:x val="-8.7452908188548751E-17"/>
                  <c:y val="2.1616476725352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D24-4800-B902-C90D767178B3}"/>
                </c:ext>
              </c:extLst>
            </c:dLbl>
            <c:dLbl>
              <c:idx val="4"/>
              <c:layout>
                <c:manualLayout>
                  <c:x val="-2.3851068668730878E-3"/>
                  <c:y val="1.729318138028178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231,8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D24-4800-B902-C90D767178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235.3</c:v>
                </c:pt>
                <c:pt idx="1">
                  <c:v>281.3</c:v>
                </c:pt>
                <c:pt idx="2">
                  <c:v>219.6</c:v>
                </c:pt>
                <c:pt idx="3" formatCode="0.0">
                  <c:v>200</c:v>
                </c:pt>
                <c:pt idx="4" formatCode="0.0">
                  <c:v>231.8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44673856"/>
        <c:axId val="-1644681472"/>
      </c:barChart>
      <c:catAx>
        <c:axId val="-1644673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644681472"/>
        <c:crosses val="autoZero"/>
        <c:auto val="1"/>
        <c:lblAlgn val="ctr"/>
        <c:lblOffset val="100"/>
        <c:noMultiLvlLbl val="0"/>
      </c:catAx>
      <c:valAx>
        <c:axId val="-1644681472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73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720595989997107E-2"/>
          <c:y val="3.61969556230596E-2"/>
          <c:w val="0.88658418622908097"/>
          <c:h val="0.850166240097415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8433298850596294E-3"/>
                  <c:y val="-3.52582085329420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9755174449268258E-2"/>
                  <c:y val="-3.9961700707206368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68-40D1-88D8-CADE47D1E53F}"/>
                </c:ext>
              </c:extLst>
            </c:dLbl>
            <c:dLbl>
              <c:idx val="2"/>
              <c:layout>
                <c:manualLayout>
                  <c:x val="1.3280629008352722E-2"/>
                  <c:y val="-5.07553560667453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F6D-451B-9C69-22CC58BBEE76}"/>
                </c:ext>
              </c:extLst>
            </c:dLbl>
            <c:dLbl>
              <c:idx val="3"/>
              <c:layout>
                <c:manualLayout>
                  <c:x val="1.49339664972986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A62-41E5-8DA4-55A2E6D90EA0}"/>
                </c:ext>
              </c:extLst>
            </c:dLbl>
            <c:dLbl>
              <c:idx val="4"/>
              <c:layout>
                <c:manualLayout>
                  <c:x val="2.1194471163524218E-2"/>
                  <c:y val="0"/>
                </c:manualLayout>
              </c:layout>
              <c:tx>
                <c:rich>
                  <a:bodyPr/>
                  <a:lstStyle/>
                  <a:p>
                    <a:fld id="{0C317EEB-B5BC-45A5-89E9-FEBA26E5A63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C1E1-4131-AFD8-9D4EEBB2CD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161.80000000000001</c:v>
                </c:pt>
                <c:pt idx="1">
                  <c:v>348.9</c:v>
                </c:pt>
                <c:pt idx="2">
                  <c:v>100.6</c:v>
                </c:pt>
                <c:pt idx="3">
                  <c:v>177.4</c:v>
                </c:pt>
                <c:pt idx="4">
                  <c:v>105.7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644683104"/>
        <c:axId val="-1644682560"/>
        <c:axId val="0"/>
      </c:bar3DChart>
      <c:catAx>
        <c:axId val="-1644683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-1644682560"/>
        <c:crosses val="autoZero"/>
        <c:auto val="1"/>
        <c:lblAlgn val="ctr"/>
        <c:lblOffset val="100"/>
        <c:noMultiLvlLbl val="0"/>
      </c:catAx>
      <c:valAx>
        <c:axId val="-1644682560"/>
        <c:scaling>
          <c:orientation val="minMax"/>
          <c:max val="36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1644683104"/>
        <c:crosses val="autoZero"/>
        <c:crossBetween val="between"/>
        <c:majorUnit val="6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0.79407</cdr:x>
      <cdr:y>0.54565</cdr:y>
    </cdr:from>
    <cdr:to>
      <cdr:x>0.8873</cdr:x>
      <cdr:y>0.62796</cdr:y>
    </cdr:to>
    <cdr:sp macro="" textlink="">
      <cdr:nvSpPr>
        <cdr:cNvPr id="2" name="TextBox 41">
          <a:extLst xmlns:a="http://schemas.openxmlformats.org/drawingml/2006/main">
            <a:ext uri="{FF2B5EF4-FFF2-40B4-BE49-F238E27FC236}">
              <a16:creationId xmlns:a16="http://schemas.microsoft.com/office/drawing/2014/main" id="{8C03CB1C-92CB-4A3D-BE92-B9436FF08780}"/>
            </a:ext>
          </a:extLst>
        </cdr:cNvPr>
        <cdr:cNvSpPr txBox="1"/>
      </cdr:nvSpPr>
      <cdr:spPr>
        <a:xfrm xmlns:a="http://schemas.openxmlformats.org/drawingml/2006/main">
          <a:off x="4334766" y="1683348"/>
          <a:ext cx="508968" cy="25391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  <a:ln xmlns:a="http://schemas.openxmlformats.org/drawingml/2006/main" w="15875">
          <a:solidFill>
            <a:schemeClr val="accent1">
              <a:lumMod val="75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05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0.09735</cdr:x>
      <cdr:y>0.86277</cdr:y>
    </cdr:from>
    <cdr:to>
      <cdr:x>0.1672</cdr:x>
      <cdr:y>0.96248</cdr:y>
    </cdr:to>
    <cdr:sp macro="" textlink="">
      <cdr:nvSpPr>
        <cdr:cNvPr id="2" name="TextBox 52"/>
        <cdr:cNvSpPr txBox="1"/>
      </cdr:nvSpPr>
      <cdr:spPr>
        <a:xfrm xmlns:a="http://schemas.openxmlformats.org/drawingml/2006/main">
          <a:off x="740006" y="2396798"/>
          <a:ext cx="531014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0.90153</cdr:x>
      <cdr:y>0.79657</cdr:y>
    </cdr:from>
    <cdr:to>
      <cdr:x>0.93071</cdr:x>
      <cdr:y>0.79657</cdr:y>
    </cdr:to>
    <cdr:cxnSp macro="">
      <cdr:nvCxnSpPr>
        <cdr:cNvPr id="2" name="Прямая со стрелкой 1">
          <a:extLst xmlns:a="http://schemas.openxmlformats.org/drawingml/2006/main">
            <a:ext uri="{FF2B5EF4-FFF2-40B4-BE49-F238E27FC236}">
              <a16:creationId xmlns:a16="http://schemas.microsoft.com/office/drawing/2014/main" id="{FB20334A-C29A-4947-8CF2-DE0EF20BE0B9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H="1">
          <a:off x="4921425" y="2457440"/>
          <a:ext cx="159292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0.90221</cdr:x>
      <cdr:y>0.77134</cdr:y>
    </cdr:from>
    <cdr:to>
      <cdr:x>0.93139</cdr:x>
      <cdr:y>0.77134</cdr:y>
    </cdr:to>
    <cdr:cxnSp macro="">
      <cdr:nvCxnSpPr>
        <cdr:cNvPr id="2" name="Прямая со стрелкой 1">
          <a:extLst xmlns:a="http://schemas.openxmlformats.org/drawingml/2006/main">
            <a:ext uri="{FF2B5EF4-FFF2-40B4-BE49-F238E27FC236}">
              <a16:creationId xmlns:a16="http://schemas.microsoft.com/office/drawing/2014/main" id="{FB20334A-C29A-4947-8CF2-DE0EF20BE0B9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H="1">
          <a:off x="4925119" y="2379617"/>
          <a:ext cx="159292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0.63632</cdr:x>
      <cdr:y>0.78065</cdr:y>
    </cdr:from>
    <cdr:to>
      <cdr:x>0.70216</cdr:x>
      <cdr:y>0.83287</cdr:y>
    </cdr:to>
    <cdr:sp macro="" textlink="">
      <cdr:nvSpPr>
        <cdr:cNvPr id="3" name="TextBox 23">
          <a:extLst xmlns:a="http://schemas.openxmlformats.org/drawingml/2006/main">
            <a:ext uri="{FF2B5EF4-FFF2-40B4-BE49-F238E27FC236}">
              <a16:creationId xmlns:a16="http://schemas.microsoft.com/office/drawing/2014/main" id="{FA01AEF9-43DA-49FA-9C07-C0D7620B156D}"/>
            </a:ext>
          </a:extLst>
        </cdr:cNvPr>
        <cdr:cNvSpPr txBox="1"/>
      </cdr:nvSpPr>
      <cdr:spPr>
        <a:xfrm xmlns:a="http://schemas.openxmlformats.org/drawingml/2006/main">
          <a:off x="5605803" y="4141283"/>
          <a:ext cx="580029" cy="27702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  <a:ln xmlns:a="http://schemas.openxmlformats.org/drawingml/2006/main" w="15875">
          <a:solidFill>
            <a:schemeClr val="accent1">
              <a:lumMod val="75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48,2</a:t>
          </a:r>
        </a:p>
      </cdr:txBody>
    </cdr:sp>
  </cdr:relSizeAnchor>
  <cdr:relSizeAnchor xmlns:cdr="http://schemas.openxmlformats.org/drawingml/2006/chartDrawing">
    <cdr:from>
      <cdr:x>0.81788</cdr:x>
      <cdr:y>0.78142</cdr:y>
    </cdr:from>
    <cdr:to>
      <cdr:x>0.88372</cdr:x>
      <cdr:y>0.83364</cdr:y>
    </cdr:to>
    <cdr:sp macro="" textlink="">
      <cdr:nvSpPr>
        <cdr:cNvPr id="5" name="TextBox 23">
          <a:extLst xmlns:a="http://schemas.openxmlformats.org/drawingml/2006/main">
            <a:ext uri="{FF2B5EF4-FFF2-40B4-BE49-F238E27FC236}">
              <a16:creationId xmlns:a16="http://schemas.microsoft.com/office/drawing/2014/main" id="{AFC730CA-28ED-4E3F-B20F-99CC2531E2E9}"/>
            </a:ext>
          </a:extLst>
        </cdr:cNvPr>
        <cdr:cNvSpPr txBox="1"/>
      </cdr:nvSpPr>
      <cdr:spPr>
        <a:xfrm xmlns:a="http://schemas.openxmlformats.org/drawingml/2006/main">
          <a:off x="7205251" y="4145387"/>
          <a:ext cx="580029" cy="27702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  <a:ln xmlns:a="http://schemas.openxmlformats.org/drawingml/2006/main" w="15875">
          <a:solidFill>
            <a:schemeClr val="accent1">
              <a:lumMod val="75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51,9</a:t>
          </a:r>
        </a:p>
      </cdr:txBody>
    </cdr:sp>
  </cdr:relSizeAnchor>
  <cdr:relSizeAnchor xmlns:cdr="http://schemas.openxmlformats.org/drawingml/2006/chartDrawing">
    <cdr:from>
      <cdr:x>0.89671</cdr:x>
      <cdr:y>0.7799</cdr:y>
    </cdr:from>
    <cdr:to>
      <cdr:x>0.96255</cdr:x>
      <cdr:y>0.83211</cdr:y>
    </cdr:to>
    <cdr:sp macro="" textlink="">
      <cdr:nvSpPr>
        <cdr:cNvPr id="6" name="TextBox 23">
          <a:extLst xmlns:a="http://schemas.openxmlformats.org/drawingml/2006/main">
            <a:ext uri="{FF2B5EF4-FFF2-40B4-BE49-F238E27FC236}">
              <a16:creationId xmlns:a16="http://schemas.microsoft.com/office/drawing/2014/main" id="{79107349-7206-4685-A994-BA9794238EF9}"/>
            </a:ext>
          </a:extLst>
        </cdr:cNvPr>
        <cdr:cNvSpPr txBox="1"/>
      </cdr:nvSpPr>
      <cdr:spPr>
        <a:xfrm xmlns:a="http://schemas.openxmlformats.org/drawingml/2006/main">
          <a:off x="7899759" y="4137322"/>
          <a:ext cx="580029" cy="276971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40000"/>
            <a:lumOff val="60000"/>
          </a:schemeClr>
        </a:solidFill>
        <a:ln xmlns:a="http://schemas.openxmlformats.org/drawingml/2006/main" w="15875">
          <a:solidFill>
            <a:schemeClr val="accent1">
              <a:lumMod val="75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48,1</a:t>
          </a:r>
        </a:p>
      </cdr:txBody>
    </cdr:sp>
  </cdr:relSizeAnchor>
  <cdr:relSizeAnchor xmlns:cdr="http://schemas.openxmlformats.org/drawingml/2006/chartDrawing">
    <cdr:from>
      <cdr:x>0.70934</cdr:x>
      <cdr:y>0.7799</cdr:y>
    </cdr:from>
    <cdr:to>
      <cdr:x>0.77518</cdr:x>
      <cdr:y>0.83211</cdr:y>
    </cdr:to>
    <cdr:sp macro="" textlink="">
      <cdr:nvSpPr>
        <cdr:cNvPr id="4" name="TextBox 23">
          <a:extLst xmlns:a="http://schemas.openxmlformats.org/drawingml/2006/main">
            <a:ext uri="{FF2B5EF4-FFF2-40B4-BE49-F238E27FC236}">
              <a16:creationId xmlns:a16="http://schemas.microsoft.com/office/drawing/2014/main" id="{FA01AEF9-43DA-49FA-9C07-C0D7620B156D}"/>
            </a:ext>
          </a:extLst>
        </cdr:cNvPr>
        <cdr:cNvSpPr txBox="1"/>
      </cdr:nvSpPr>
      <cdr:spPr>
        <a:xfrm xmlns:a="http://schemas.openxmlformats.org/drawingml/2006/main">
          <a:off x="6249066" y="4137322"/>
          <a:ext cx="580029" cy="276971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40000"/>
            <a:lumOff val="60000"/>
          </a:schemeClr>
        </a:solidFill>
        <a:ln xmlns:a="http://schemas.openxmlformats.org/drawingml/2006/main" w="15875">
          <a:solidFill>
            <a:schemeClr val="accent1">
              <a:lumMod val="75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51,8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0.85911</cdr:x>
      <cdr:y>0.13013</cdr:y>
    </cdr:from>
    <cdr:to>
      <cdr:x>0.91312</cdr:x>
      <cdr:y>0.20638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833199" y="337281"/>
          <a:ext cx="240983" cy="1976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0.85971</cdr:x>
      <cdr:y>0.06264</cdr:y>
    </cdr:from>
    <cdr:to>
      <cdr:x>0.91206</cdr:x>
      <cdr:y>0.12777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957901" y="190095"/>
          <a:ext cx="241005" cy="197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0.00672</cdr:x>
      <cdr:y>0.1137</cdr:y>
    </cdr:from>
    <cdr:to>
      <cdr:x>0.1954</cdr:x>
      <cdr:y>0.19987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53955" y="652221"/>
          <a:ext cx="1514929" cy="4943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0.00566</cdr:x>
      <cdr:y>0.20539</cdr:y>
    </cdr:from>
    <cdr:to>
      <cdr:x>0.19936</cdr:x>
      <cdr:y>0.28617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45410" y="1178208"/>
          <a:ext cx="1555235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0.00586</cdr:x>
      <cdr:y>0.29175</cdr:y>
    </cdr:from>
    <cdr:to>
      <cdr:x>0.19907</cdr:x>
      <cdr:y>0.37253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47021" y="1673646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0.00557</cdr:x>
      <cdr:y>0.56915</cdr:y>
    </cdr:from>
    <cdr:to>
      <cdr:x>0.20199</cdr:x>
      <cdr:y>0.61762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44730" y="3264992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0.01487</cdr:x>
      <cdr:y>0.48379</cdr:y>
    </cdr:from>
    <cdr:to>
      <cdr:x>0.20257</cdr:x>
      <cdr:y>0.53227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119395" y="2775286"/>
          <a:ext cx="1507060" cy="27810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0.00566</cdr:x>
      <cdr:y>0.05643</cdr:y>
    </cdr:from>
    <cdr:to>
      <cdr:x>0.19315</cdr:x>
      <cdr:y>0.1049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45409" y="323693"/>
          <a:ext cx="15053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0.01998</cdr:x>
      <cdr:y>0.38631</cdr:y>
    </cdr:from>
    <cdr:to>
      <cdr:x>0.20257</cdr:x>
      <cdr:y>0.46679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160423" y="2216103"/>
          <a:ext cx="1466032" cy="4616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0.52142</cdr:x>
      <cdr:y>0.31108</cdr:y>
    </cdr:from>
    <cdr:to>
      <cdr:x>0.66914</cdr:x>
      <cdr:y>0.35418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4135145" y="1752156"/>
          <a:ext cx="1171501" cy="2427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(60,9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0.12253</cdr:x>
      <cdr:y>0.82964</cdr:y>
    </cdr:from>
    <cdr:to>
      <cdr:x>0.90042</cdr:x>
      <cdr:y>0.90953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5881CEA4-C1E6-48F4-A20D-EDFDFA9A807B}"/>
            </a:ext>
          </a:extLst>
        </cdr:cNvPr>
        <cdr:cNvSpPr txBox="1"/>
      </cdr:nvSpPr>
      <cdr:spPr>
        <a:xfrm xmlns:a="http://schemas.openxmlformats.org/drawingml/2006/main">
          <a:off x="626539" y="3516165"/>
          <a:ext cx="3977718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0.13131</cdr:x>
      <cdr:y>0.85059</cdr:y>
    </cdr:from>
    <cdr:to>
      <cdr:x>0.85808</cdr:x>
      <cdr:y>0.95532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9DC7AB20-ED58-43E0-9AC7-4939A5B8B343}"/>
            </a:ext>
          </a:extLst>
        </cdr:cNvPr>
        <cdr:cNvSpPr txBox="1"/>
      </cdr:nvSpPr>
      <cdr:spPr>
        <a:xfrm xmlns:a="http://schemas.openxmlformats.org/drawingml/2006/main">
          <a:off x="671449" y="3604942"/>
          <a:ext cx="3716350" cy="4438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0.43948</cdr:x>
      <cdr:y>0.62872</cdr:y>
    </cdr:from>
    <cdr:to>
      <cdr:x>0.60121</cdr:x>
      <cdr:y>0.71577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798808" y="1889514"/>
          <a:ext cx="1029970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01.01.2024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0.1049</cdr:x>
      <cdr:y>0.62465</cdr:y>
    </cdr:from>
    <cdr:to>
      <cdr:x>0.26663</cdr:x>
      <cdr:y>0.7117</cdr:y>
    </cdr:to>
    <cdr:sp macro="" textlink="">
      <cdr:nvSpPr>
        <cdr:cNvPr id="7" name="TextBox 42"/>
        <cdr:cNvSpPr txBox="1"/>
      </cdr:nvSpPr>
      <cdr:spPr>
        <a:xfrm xmlns:a="http://schemas.openxmlformats.org/drawingml/2006/main">
          <a:off x="668051" y="1877282"/>
          <a:ext cx="1029970" cy="2616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01.01.2022</a:t>
          </a:r>
        </a:p>
      </cdr:txBody>
    </cdr:sp>
  </cdr:relSizeAnchor>
  <cdr:relSizeAnchor xmlns:cdr="http://schemas.openxmlformats.org/drawingml/2006/chartDrawing">
    <cdr:from>
      <cdr:x>0.2757</cdr:x>
      <cdr:y>0.62952</cdr:y>
    </cdr:from>
    <cdr:to>
      <cdr:x>0.43743</cdr:x>
      <cdr:y>0.71657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1755783" y="1891918"/>
          <a:ext cx="1029970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01.01.2023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0.78115</cdr:x>
      <cdr:y>0.62868</cdr:y>
    </cdr:from>
    <cdr:to>
      <cdr:x>0.94288</cdr:x>
      <cdr:y>0.71573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4974718" y="1889393"/>
          <a:ext cx="1029970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01.01.2026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7" y="37"/>
            <a:ext cx="2918833" cy="495028"/>
          </a:xfrm>
          <a:prstGeom prst="rect">
            <a:avLst/>
          </a:prstGeom>
        </p:spPr>
        <p:txBody>
          <a:bodyPr vert="horz" lIns="91198" tIns="45600" rIns="91198" bIns="4560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5" y="37"/>
            <a:ext cx="2918833" cy="495028"/>
          </a:xfrm>
          <a:prstGeom prst="rect">
            <a:avLst/>
          </a:prstGeom>
        </p:spPr>
        <p:txBody>
          <a:bodyPr vert="horz" lIns="91198" tIns="45600" rIns="91198" bIns="45600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57288" y="1238250"/>
            <a:ext cx="4421187" cy="3316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98" tIns="45600" rIns="91198" bIns="4560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1198" tIns="45600" rIns="91198" bIns="4560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7" y="9371300"/>
            <a:ext cx="2918833" cy="495027"/>
          </a:xfrm>
          <a:prstGeom prst="rect">
            <a:avLst/>
          </a:prstGeom>
        </p:spPr>
        <p:txBody>
          <a:bodyPr vert="horz" lIns="91198" tIns="45600" rIns="91198" bIns="4560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5" y="9371300"/>
            <a:ext cx="2918833" cy="495027"/>
          </a:xfrm>
          <a:prstGeom prst="rect">
            <a:avLst/>
          </a:prstGeom>
        </p:spPr>
        <p:txBody>
          <a:bodyPr vert="horz" lIns="91198" tIns="45600" rIns="91198" bIns="45600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56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5FCA1-4DAF-4AB7-86AD-BB03C5D1D87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56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72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729">
                <a:defRPr/>
              </a:pPr>
              <a:t>17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90433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72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729">
                <a:defRPr/>
              </a:pPr>
              <a:t>18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05067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72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729">
                <a:defRPr/>
              </a:pPr>
              <a:t>19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441477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72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729">
                <a:defRPr/>
              </a:pPr>
              <a:t>20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6950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908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14425" y="1220788"/>
            <a:ext cx="4381500" cy="32877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813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813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739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40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99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8238" y="1230313"/>
            <a:ext cx="4398962" cy="33004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05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052"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92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20528-251A-293F-6311-8432F57B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53E946A-468A-1764-558D-83718BE311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21624E8-7F06-98A9-F72F-0862DEE31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B9C5BD-C363-8277-4599-B103343A2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831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11250" y="1230313"/>
            <a:ext cx="4389438" cy="32940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186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1869">
                <a:defRPr/>
              </a:pPr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219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6650" y="1228725"/>
            <a:ext cx="4402138" cy="33035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148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148">
                <a:defRPr/>
              </a:pPr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59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74750" y="1230313"/>
            <a:ext cx="4405313" cy="3305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6054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6054">
                <a:defRPr/>
              </a:pPr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82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8238" y="1230313"/>
            <a:ext cx="4398962" cy="33004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405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4052">
                <a:defRPr/>
              </a:pPr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9704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0938" y="1220788"/>
            <a:ext cx="4387850" cy="32908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589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5892">
                <a:defRPr/>
              </a:pPr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027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69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4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5236">
              <a:defRPr/>
            </a:pPr>
            <a:fld id="{157510CD-F932-45A1-B967-43778D05CD33}" type="slidenum">
              <a:rPr lang="ru-RU">
                <a:solidFill>
                  <a:prstClr val="black"/>
                </a:solidFill>
                <a:latin typeface="Calibri"/>
              </a:rPr>
              <a:pPr defTabSz="455236">
                <a:defRPr/>
              </a:pPr>
              <a:t>8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5442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5236">
              <a:defRPr/>
            </a:pPr>
            <a:fld id="{157510CD-F932-45A1-B967-43778D05CD33}" type="slidenum">
              <a:rPr lang="ru-RU">
                <a:solidFill>
                  <a:prstClr val="black"/>
                </a:solidFill>
                <a:latin typeface="Calibri"/>
              </a:rPr>
              <a:pPr defTabSz="455236">
                <a:defRPr/>
              </a:pPr>
              <a:t>9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2274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5236">
              <a:defRPr/>
            </a:pPr>
            <a:fld id="{157510CD-F932-45A1-B967-43778D05CD33}" type="slidenum">
              <a:rPr lang="ru-RU">
                <a:solidFill>
                  <a:prstClr val="black"/>
                </a:solidFill>
                <a:latin typeface="Calibri"/>
              </a:rPr>
              <a:pPr defTabSz="455236">
                <a:defRPr/>
              </a:pPr>
              <a:t>10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4334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523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/>
              </a:rPr>
              <a:pPr defTabSz="455236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5517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523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/>
              </a:rPr>
              <a:pPr defTabSz="455236"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990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11.03.2026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11.03.2026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11.03.2026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11.03.2026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11.03.2026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11.03.2026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11.03.2026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11.03.2026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11.03.2026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chart" Target="../charts/chart15.xm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chart" Target="../charts/chart17.xml"/><Relationship Id="rId7" Type="http://schemas.openxmlformats.org/officeDocument/2006/relationships/image" Target="../media/image17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0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8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0.xml"/><Relationship Id="rId5" Type="http://schemas.openxmlformats.org/officeDocument/2006/relationships/chart" Target="../charts/chart19.xml"/><Relationship Id="rId4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2.xml"/><Relationship Id="rId3" Type="http://schemas.openxmlformats.org/officeDocument/2006/relationships/image" Target="../media/image17.png"/><Relationship Id="rId7" Type="http://schemas.openxmlformats.org/officeDocument/2006/relationships/chart" Target="../charts/chart21.xml"/><Relationship Id="rId12" Type="http://schemas.microsoft.com/office/2007/relationships/hdphoto" Target="../media/hdphoto1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png"/><Relationship Id="rId11" Type="http://schemas.openxmlformats.org/officeDocument/2006/relationships/image" Target="../media/image43.png"/><Relationship Id="rId5" Type="http://schemas.microsoft.com/office/2007/relationships/hdphoto" Target="../media/hdphoto11.wdp"/><Relationship Id="rId10" Type="http://schemas.openxmlformats.org/officeDocument/2006/relationships/image" Target="../media/image42.png"/><Relationship Id="rId4" Type="http://schemas.openxmlformats.org/officeDocument/2006/relationships/image" Target="../media/image40.png"/><Relationship Id="rId9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image" Target="../media/image17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3.xml"/><Relationship Id="rId5" Type="http://schemas.microsoft.com/office/2007/relationships/hdphoto" Target="../media/hdphoto13.wdp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chart" Target="../charts/char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chart" Target="../charts/chart27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9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2.xml"/><Relationship Id="rId5" Type="http://schemas.openxmlformats.org/officeDocument/2006/relationships/chart" Target="../charts/chart31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4.xml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6.xml"/><Relationship Id="rId5" Type="http://schemas.openxmlformats.org/officeDocument/2006/relationships/image" Target="../media/image4.jpeg"/><Relationship Id="rId4" Type="http://schemas.openxmlformats.org/officeDocument/2006/relationships/chart" Target="../charts/chart3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1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8.xml"/><Relationship Id="rId5" Type="http://schemas.openxmlformats.org/officeDocument/2006/relationships/image" Target="../media/image4.jpeg"/><Relationship Id="rId10" Type="http://schemas.openxmlformats.org/officeDocument/2006/relationships/image" Target="../media/image55.jpeg"/><Relationship Id="rId4" Type="http://schemas.openxmlformats.org/officeDocument/2006/relationships/chart" Target="../charts/chart37.xml"/><Relationship Id="rId9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39.xml"/><Relationship Id="rId3" Type="http://schemas.openxmlformats.org/officeDocument/2006/relationships/image" Target="../media/image51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4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40.xml"/><Relationship Id="rId3" Type="http://schemas.openxmlformats.org/officeDocument/2006/relationships/image" Target="../media/image51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4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1.xml"/><Relationship Id="rId5" Type="http://schemas.microsoft.com/office/2007/relationships/hdphoto" Target="../media/hdphoto14.wdp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4.wdp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4.xml"/><Relationship Id="rId5" Type="http://schemas.openxmlformats.org/officeDocument/2006/relationships/chart" Target="../charts/chart43.xml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6.xml"/><Relationship Id="rId5" Type="http://schemas.openxmlformats.org/officeDocument/2006/relationships/chart" Target="../charts/chart45.xml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51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chart" Target="../charts/char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chart" Target="../charts/chart10.xml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18.emf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chart" Target="../charts/chart11.xml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25.jpeg"/><Relationship Id="rId10" Type="http://schemas.microsoft.com/office/2007/relationships/hdphoto" Target="../media/hdphoto7.wdp"/><Relationship Id="rId4" Type="http://schemas.openxmlformats.org/officeDocument/2006/relationships/chart" Target="../charts/chart12.xml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chart" Target="../charts/chart13.xm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10" Type="http://schemas.microsoft.com/office/2007/relationships/hdphoto" Target="../media/hdphoto9.wdp"/><Relationship Id="rId4" Type="http://schemas.openxmlformats.org/officeDocument/2006/relationships/chart" Target="../charts/chart14.xml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827BE2A-D252-49C0-874C-69AF5B727E56}"/>
              </a:ext>
            </a:extLst>
          </p:cNvPr>
          <p:cNvSpPr/>
          <p:nvPr/>
        </p:nvSpPr>
        <p:spPr>
          <a:xfrm>
            <a:off x="0" y="3992700"/>
            <a:ext cx="9144000" cy="2862322"/>
          </a:xfrm>
          <a:prstGeom prst="rect">
            <a:avLst/>
          </a:prstGeom>
          <a:solidFill>
            <a:schemeClr val="accent1">
              <a:lumMod val="40000"/>
              <a:lumOff val="60000"/>
              <a:alpha val="59000"/>
            </a:schemeClr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tabLst>
                <a:tab pos="3538220" algn="l"/>
              </a:tabLst>
            </a:pPr>
            <a:r>
              <a:rPr lang="ru-RU" sz="3600" b="1" dirty="0">
                <a:solidFill>
                  <a:schemeClr val="accent1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  <a:endParaRPr lang="ru-RU" sz="3600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1755" algn="ctr" hangingPunct="0">
              <a:tabLst>
                <a:tab pos="180340" algn="l"/>
                <a:tab pos="3538220" algn="l"/>
              </a:tabLst>
            </a:pPr>
            <a:r>
              <a:rPr lang="ru-RU" sz="3600" b="1" i="1" dirty="0">
                <a:solidFill>
                  <a:schemeClr val="accent1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</a:t>
            </a:r>
            <a:endParaRPr lang="ru-RU" sz="3600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1755" algn="ctr" hangingPunct="0">
              <a:tabLst>
                <a:tab pos="180340" algn="l"/>
                <a:tab pos="3538220" algn="l"/>
              </a:tabLst>
            </a:pPr>
            <a:r>
              <a:rPr lang="ru-RU" sz="3600" b="1" i="1" dirty="0">
                <a:solidFill>
                  <a:schemeClr val="accent1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 городского округа</a:t>
            </a:r>
            <a:endParaRPr lang="ru-RU" sz="3600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1755" algn="ctr" hangingPunct="0">
              <a:tabLst>
                <a:tab pos="3538220" algn="l"/>
              </a:tabLst>
            </a:pPr>
            <a:r>
              <a:rPr lang="ru-RU" sz="3600" b="1" i="1" dirty="0">
                <a:solidFill>
                  <a:schemeClr val="accent1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Первомайск</a:t>
            </a:r>
            <a:endParaRPr lang="ru-RU" sz="3600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>
                <a:solidFill>
                  <a:schemeClr val="accent1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январь-декабрь 2025 года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9144000" cy="40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47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27345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AutoShape 2" descr="C:\Users\Art-PC-1211-01\Downloads\orig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1470166"/>
              </p:ext>
            </p:extLst>
          </p:nvPr>
        </p:nvGraphicFramePr>
        <p:xfrm>
          <a:off x="-435928" y="1084465"/>
          <a:ext cx="4591890" cy="296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198600" y="3790316"/>
            <a:ext cx="680453" cy="340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6,4 раза меньше</a:t>
            </a:r>
          </a:p>
        </p:txBody>
      </p:sp>
      <p:sp>
        <p:nvSpPr>
          <p:cNvPr id="37" name="Овал 36"/>
          <p:cNvSpPr/>
          <p:nvPr/>
        </p:nvSpPr>
        <p:spPr>
          <a:xfrm>
            <a:off x="4249999" y="3677485"/>
            <a:ext cx="1236617" cy="5193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Темпы        роста, %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3797897" y="3937144"/>
            <a:ext cx="369541" cy="18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2419921" y="3824846"/>
            <a:ext cx="460955" cy="2834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55,4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946945" y="3790316"/>
            <a:ext cx="676721" cy="340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9,2 раза больше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708286" y="3812517"/>
            <a:ext cx="488247" cy="2958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131,8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4"/>
          <a:srcRect l="8382" t="15489" r="9381" b="5237"/>
          <a:stretch/>
        </p:blipFill>
        <p:spPr>
          <a:xfrm>
            <a:off x="4155962" y="1349059"/>
            <a:ext cx="4778614" cy="2377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92" y="4495476"/>
            <a:ext cx="3161175" cy="2118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4335" y="-62004"/>
            <a:ext cx="9275680" cy="12721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0195" y="4216745"/>
            <a:ext cx="5112680" cy="2578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19384" y="39312"/>
            <a:ext cx="1209075" cy="1034691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Прямоугольник 5"/>
          <p:cNvSpPr/>
          <p:nvPr/>
        </p:nvSpPr>
        <p:spPr>
          <a:xfrm>
            <a:off x="1330849" y="128898"/>
            <a:ext cx="6008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48681" y="646308"/>
            <a:ext cx="2698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ЗАГОТОВКА КОРМОВ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56469" y="3833465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105,3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23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-1472" y="878152"/>
            <a:ext cx="9144000" cy="5967772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43907023"/>
              </p:ext>
            </p:extLst>
          </p:nvPr>
        </p:nvGraphicFramePr>
        <p:xfrm>
          <a:off x="-262819" y="1354217"/>
          <a:ext cx="5473527" cy="2855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4116962"/>
              </p:ext>
            </p:extLst>
          </p:nvPr>
        </p:nvGraphicFramePr>
        <p:xfrm>
          <a:off x="3406151" y="3922685"/>
          <a:ext cx="5349922" cy="28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70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913" y="1616168"/>
            <a:ext cx="3309508" cy="187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www.wsdsac.pl/wp-content/uploads/2017/03/Untitled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8" descr="https://www.wsdsac.pl/wp-content/uploads/2017/03/Untitled-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5977" y="1721336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676503" y="440913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BF4ABB1-C977-4E17-8809-2573039DF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6073" y="6677891"/>
            <a:ext cx="387926" cy="18010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AutoShape 2" descr="https://img2.freepng.ru/20191008/gal/transparent-dairy-cow-bovine-cartoon-animal-figure-calf-5d9d012ecf9bb6.615670511570570542850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 descr="https://img2.freepng.ru/20191008/gal/transparent-dairy-cow-bovine-cartoon-animal-figure-calf-5d9d012ecf9bb6.6156705115705705428504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0" name="Picture 6" descr="https://st2.depositphotos.com/1967477/9987/v/950/depositphotos_99870056-stock-illustration-cute-cow-mother-with-bab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06" y="4532417"/>
            <a:ext cx="2836503" cy="209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48218" y="3244153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264384" y="3257229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111,4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70024" y="324098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65231" y="3240985"/>
            <a:ext cx="500640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61,4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63318" y="326459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82,9</a:t>
            </a:r>
          </a:p>
        </p:txBody>
      </p: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4632632" y="3494900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8028246" y="6103492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8106741" y="5871391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424344" y="5988290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511013" y="597653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93,5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735365" y="5994311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69,7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932422" y="597653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146654" y="5994311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4762765" y="3107290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1955" y="-46843"/>
            <a:ext cx="9284966" cy="127217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1497" y="38269"/>
            <a:ext cx="1209075" cy="1034691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2" name="Прямоугольник 11"/>
          <p:cNvSpPr/>
          <p:nvPr/>
        </p:nvSpPr>
        <p:spPr>
          <a:xfrm>
            <a:off x="1571697" y="35722"/>
            <a:ext cx="4553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336382" y="657123"/>
            <a:ext cx="7613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 В СЕЛЬХОЗПРЕДПРИЯТИЯХ</a:t>
            </a:r>
          </a:p>
        </p:txBody>
      </p:sp>
    </p:spTree>
    <p:extLst>
      <p:ext uri="{BB962C8B-B14F-4D97-AF65-F5344CB8AC3E}">
        <p14:creationId xmlns:p14="http://schemas.microsoft.com/office/powerpoint/2010/main" val="2151330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0" y="830909"/>
            <a:ext cx="9162413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3" name="Picture 2" descr="http://alkorcorp.ru/files/project_4575/image.jpeg">
            <a:extLst>
              <a:ext uri="{FF2B5EF4-FFF2-40B4-BE49-F238E27FC236}">
                <a16:creationId xmlns:a16="http://schemas.microsoft.com/office/drawing/2014/main" id="{FC040FCC-EE66-4938-AD76-17892E8AC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52" b="14818"/>
          <a:stretch/>
        </p:blipFill>
        <p:spPr bwMode="auto">
          <a:xfrm flipH="1">
            <a:off x="-30569" y="4468274"/>
            <a:ext cx="9143998" cy="234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FBB5B83-8157-4349-959E-7D276F49608B}"/>
              </a:ext>
            </a:extLst>
          </p:cNvPr>
          <p:cNvSpPr/>
          <p:nvPr/>
        </p:nvSpPr>
        <p:spPr>
          <a:xfrm>
            <a:off x="1141382" y="1126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graphicFrame>
        <p:nvGraphicFramePr>
          <p:cNvPr id="30" name="Диаграмма 29">
            <a:extLst>
              <a:ext uri="{FF2B5EF4-FFF2-40B4-BE49-F238E27FC236}">
                <a16:creationId xmlns:a16="http://schemas.microsoft.com/office/drawing/2014/main" id="{6B057C6D-5AF1-461C-B6C6-B159E6B6CF36}"/>
              </a:ext>
            </a:extLst>
          </p:cNvPr>
          <p:cNvGraphicFramePr/>
          <p:nvPr/>
        </p:nvGraphicFramePr>
        <p:xfrm>
          <a:off x="6202" y="1140623"/>
          <a:ext cx="8788904" cy="3547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9" name="Прямая со стрелкой 58">
            <a:extLst>
              <a:ext uri="{FF2B5EF4-FFF2-40B4-BE49-F238E27FC236}">
                <a16:creationId xmlns:a16="http://schemas.microsoft.com/office/drawing/2014/main" id="{D2C46900-7B8F-4EC2-B12B-F1934EAE6775}"/>
              </a:ext>
            </a:extLst>
          </p:cNvPr>
          <p:cNvCxnSpPr>
            <a:cxnSpLocks/>
          </p:cNvCxnSpPr>
          <p:nvPr/>
        </p:nvCxnSpPr>
        <p:spPr>
          <a:xfrm flipH="1">
            <a:off x="8202806" y="4296937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Скругленный прямоугольник 29">
            <a:extLst>
              <a:ext uri="{FF2B5EF4-FFF2-40B4-BE49-F238E27FC236}">
                <a16:creationId xmlns:a16="http://schemas.microsoft.com/office/drawing/2014/main" id="{CB6EDBBA-78B2-41E5-9B13-9F5346D770F2}"/>
              </a:ext>
            </a:extLst>
          </p:cNvPr>
          <p:cNvSpPr/>
          <p:nvPr/>
        </p:nvSpPr>
        <p:spPr>
          <a:xfrm>
            <a:off x="8418231" y="4116948"/>
            <a:ext cx="711974" cy="293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ИФО, 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68ACB7B-55F1-46BA-BD68-A73C9960064D}"/>
              </a:ext>
            </a:extLst>
          </p:cNvPr>
          <p:cNvSpPr txBox="1"/>
          <p:nvPr/>
        </p:nvSpPr>
        <p:spPr>
          <a:xfrm>
            <a:off x="1141382" y="500855"/>
            <a:ext cx="4448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 ПОДРЯДНЫХ РАБОТ, млн.руб.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D5D3AF58-7116-4820-8236-14A1A94F07AE}"/>
              </a:ext>
            </a:extLst>
          </p:cNvPr>
          <p:cNvCxnSpPr/>
          <p:nvPr/>
        </p:nvCxnSpPr>
        <p:spPr>
          <a:xfrm>
            <a:off x="1141382" y="438180"/>
            <a:ext cx="44627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777459" y="4133098"/>
            <a:ext cx="517585" cy="251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131,3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71728" y="4133900"/>
            <a:ext cx="517585" cy="251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111,0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65997" y="4133098"/>
            <a:ext cx="517585" cy="251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02252" y="4133098"/>
            <a:ext cx="517585" cy="251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54535" y="4129434"/>
            <a:ext cx="517585" cy="251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99,5</a:t>
            </a:r>
          </a:p>
        </p:txBody>
      </p:sp>
    </p:spTree>
    <p:extLst>
      <p:ext uri="{BB962C8B-B14F-4D97-AF65-F5344CB8AC3E}">
        <p14:creationId xmlns:p14="http://schemas.microsoft.com/office/powerpoint/2010/main" val="4074661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E02B561-0EC7-46FD-B1C8-5CB3243823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30" y="1323437"/>
            <a:ext cx="2805340" cy="2104005"/>
          </a:xfrm>
          <a:prstGeom prst="rect">
            <a:avLst/>
          </a:prstGeom>
        </p:spPr>
      </p:pic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B7686036-1A4A-4758-85B3-525247FD7A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8437775"/>
              </p:ext>
            </p:extLst>
          </p:nvPr>
        </p:nvGraphicFramePr>
        <p:xfrm>
          <a:off x="2536779" y="1228472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id="{6F1B11D3-E973-4D44-BC22-9DC532E87D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4472396"/>
              </p:ext>
            </p:extLst>
          </p:nvPr>
        </p:nvGraphicFramePr>
        <p:xfrm>
          <a:off x="162956" y="3720649"/>
          <a:ext cx="5923127" cy="3137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TextBox 18">
            <a:extLst>
              <a:ext uri="{FF2B5EF4-FFF2-40B4-BE49-F238E27FC236}">
                <a16:creationId xmlns:a16="http://schemas.microsoft.com/office/drawing/2014/main" id="{D5000FBA-A9A2-4F88-A75B-40E4D5B1BD2B}"/>
              </a:ext>
            </a:extLst>
          </p:cNvPr>
          <p:cNvSpPr txBox="1"/>
          <p:nvPr/>
        </p:nvSpPr>
        <p:spPr>
          <a:xfrm>
            <a:off x="4198214" y="622113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101,8</a:t>
            </a: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96427CEF-0A60-4F1F-BDD9-6AE87384EF37}"/>
              </a:ext>
            </a:extLst>
          </p:cNvPr>
          <p:cNvSpPr txBox="1"/>
          <p:nvPr/>
        </p:nvSpPr>
        <p:spPr>
          <a:xfrm>
            <a:off x="960483" y="6231872"/>
            <a:ext cx="534770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102,9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4FA488B7-E2EA-45EE-9662-2A8448F376BA}"/>
              </a:ext>
            </a:extLst>
          </p:cNvPr>
          <p:cNvSpPr txBox="1"/>
          <p:nvPr/>
        </p:nvSpPr>
        <p:spPr>
          <a:xfrm>
            <a:off x="2059058" y="6231872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94,1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55C20770-ED70-42EA-AEAB-91611787F47D}"/>
              </a:ext>
            </a:extLst>
          </p:cNvPr>
          <p:cNvCxnSpPr>
            <a:cxnSpLocks/>
          </p:cNvCxnSpPr>
          <p:nvPr/>
        </p:nvCxnSpPr>
        <p:spPr>
          <a:xfrm flipH="1">
            <a:off x="6006447" y="6358830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CF4177B-7211-4D26-AC66-BCB05DC42F01}"/>
              </a:ext>
            </a:extLst>
          </p:cNvPr>
          <p:cNvSpPr txBox="1"/>
          <p:nvPr/>
        </p:nvSpPr>
        <p:spPr>
          <a:xfrm>
            <a:off x="3125441" y="622113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100,5</a:t>
            </a: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F1D58148-0276-4423-BC12-95EB5BB40FF0}"/>
              </a:ext>
            </a:extLst>
          </p:cNvPr>
          <p:cNvSpPr txBox="1"/>
          <p:nvPr/>
        </p:nvSpPr>
        <p:spPr>
          <a:xfrm>
            <a:off x="5264597" y="6231872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102,3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5" name="Picture 4" descr="https://sat42.ru/%D1%84%D0%B0%D0%B9%D0%BB%D1%8B/%D0%BA%D0%B0%D1%80%D1%82%D0%B8%D0%BD%D0%BA%D0%B8/%D0%BF%D0%B0%D1%80%D1%82%D0%BD%D1%91%D1%80%D1%8B/13.jpg">
            <a:extLst>
              <a:ext uri="{FF2B5EF4-FFF2-40B4-BE49-F238E27FC236}">
                <a16:creationId xmlns:a16="http://schemas.microsoft.com/office/drawing/2014/main" id="{687C2110-3E5E-4D2A-A8DA-9D643ADD0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334" y="4210848"/>
            <a:ext cx="2867320" cy="18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2">
            <a:extLst>
              <a:ext uri="{FF2B5EF4-FFF2-40B4-BE49-F238E27FC236}">
                <a16:creationId xmlns:a16="http://schemas.microsoft.com/office/drawing/2014/main" id="{3BEA470F-CBC8-4E47-98AA-28B3142C098A}"/>
              </a:ext>
            </a:extLst>
          </p:cNvPr>
          <p:cNvSpPr txBox="1"/>
          <p:nvPr/>
        </p:nvSpPr>
        <p:spPr>
          <a:xfrm rot="16200000">
            <a:off x="-180872" y="5269132"/>
            <a:ext cx="6864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млн.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руб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6C49B9B-7FE1-451E-9AA2-4B186A3AF37C}"/>
              </a:ext>
            </a:extLst>
          </p:cNvPr>
          <p:cNvSpPr/>
          <p:nvPr/>
        </p:nvSpPr>
        <p:spPr>
          <a:xfrm>
            <a:off x="4717209" y="1026112"/>
            <a:ext cx="32023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 платных услуг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F1D58148-0276-4423-BC12-95EB5BB40FF0}"/>
              </a:ext>
            </a:extLst>
          </p:cNvPr>
          <p:cNvSpPr txBox="1"/>
          <p:nvPr/>
        </p:nvSpPr>
        <p:spPr>
          <a:xfrm>
            <a:off x="6255023" y="6261353"/>
            <a:ext cx="832916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0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%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083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5047840" y="1004962"/>
            <a:ext cx="3847945" cy="2118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id="{E3F4E2A4-3E70-403C-9115-99D1C47ED5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8028278"/>
              </p:ext>
            </p:extLst>
          </p:nvPr>
        </p:nvGraphicFramePr>
        <p:xfrm>
          <a:off x="-94821" y="1390900"/>
          <a:ext cx="5418161" cy="2449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TextBox 18">
            <a:extLst>
              <a:ext uri="{FF2B5EF4-FFF2-40B4-BE49-F238E27FC236}">
                <a16:creationId xmlns:a16="http://schemas.microsoft.com/office/drawing/2014/main" id="{06D594EF-5CD4-42E3-A2BA-BC458EF77A9E}"/>
              </a:ext>
            </a:extLst>
          </p:cNvPr>
          <p:cNvSpPr txBox="1"/>
          <p:nvPr/>
        </p:nvSpPr>
        <p:spPr>
          <a:xfrm>
            <a:off x="1844169" y="3103400"/>
            <a:ext cx="506052" cy="2553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110,8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530F70-C7FF-43F7-AD56-96463633C7CD}"/>
              </a:ext>
            </a:extLst>
          </p:cNvPr>
          <p:cNvSpPr txBox="1"/>
          <p:nvPr/>
        </p:nvSpPr>
        <p:spPr>
          <a:xfrm>
            <a:off x="2614260" y="3103400"/>
            <a:ext cx="482432" cy="2553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158,0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0AEC9C2-D625-4506-B676-6853241F8E01}"/>
              </a:ext>
            </a:extLst>
          </p:cNvPr>
          <p:cNvSpPr txBox="1"/>
          <p:nvPr/>
        </p:nvSpPr>
        <p:spPr>
          <a:xfrm>
            <a:off x="3376677" y="3110961"/>
            <a:ext cx="482432" cy="2553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111,7</a:t>
            </a: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E2413E8D-7D60-498A-ACDC-A84C5E6F6863}"/>
              </a:ext>
            </a:extLst>
          </p:cNvPr>
          <p:cNvSpPr txBox="1"/>
          <p:nvPr/>
        </p:nvSpPr>
        <p:spPr>
          <a:xfrm>
            <a:off x="1042294" y="3103400"/>
            <a:ext cx="473202" cy="2553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117,3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29C2C5-DE27-406D-8B0F-D85D48B641D1}"/>
              </a:ext>
            </a:extLst>
          </p:cNvPr>
          <p:cNvSpPr txBox="1"/>
          <p:nvPr/>
        </p:nvSpPr>
        <p:spPr>
          <a:xfrm>
            <a:off x="4139094" y="3110961"/>
            <a:ext cx="518985" cy="2553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124,4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4C19D422-FCD9-425A-AF33-2F7E57A28927}"/>
              </a:ext>
            </a:extLst>
          </p:cNvPr>
          <p:cNvCxnSpPr/>
          <p:nvPr/>
        </p:nvCxnSpPr>
        <p:spPr>
          <a:xfrm flipH="1">
            <a:off x="4712471" y="3225458"/>
            <a:ext cx="20441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id="{C7974FD2-C388-A242-5EB4-AA121E2BD155}"/>
              </a:ext>
            </a:extLst>
          </p:cNvPr>
          <p:cNvSpPr/>
          <p:nvPr/>
        </p:nvSpPr>
        <p:spPr>
          <a:xfrm>
            <a:off x="4906794" y="3071745"/>
            <a:ext cx="745790" cy="27875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9E9075-1547-4170-8ACD-D7391C9DAD5B}"/>
              </a:ext>
            </a:extLst>
          </p:cNvPr>
          <p:cNvSpPr/>
          <p:nvPr/>
        </p:nvSpPr>
        <p:spPr>
          <a:xfrm>
            <a:off x="1515496" y="1128632"/>
            <a:ext cx="1691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услуг</a:t>
            </a:r>
          </a:p>
        </p:txBody>
      </p:sp>
      <p:graphicFrame>
        <p:nvGraphicFramePr>
          <p:cNvPr id="32" name="Диаграмма 31">
            <a:extLst>
              <a:ext uri="{FF2B5EF4-FFF2-40B4-BE49-F238E27FC236}">
                <a16:creationId xmlns:a16="http://schemas.microsoft.com/office/drawing/2014/main" id="{E20C6DA0-2D05-4333-958D-0910D2DAB2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1724235"/>
              </p:ext>
            </p:extLst>
          </p:nvPr>
        </p:nvGraphicFramePr>
        <p:xfrm>
          <a:off x="3802456" y="4007209"/>
          <a:ext cx="5033726" cy="2773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36119A5A-3953-4B9C-BD55-816F1E483A46}"/>
              </a:ext>
            </a:extLst>
          </p:cNvPr>
          <p:cNvSpPr txBox="1"/>
          <p:nvPr/>
        </p:nvSpPr>
        <p:spPr>
          <a:xfrm>
            <a:off x="4687504" y="3902402"/>
            <a:ext cx="3612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по месяцам в 2025 году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4" name="Picture 6" descr="C:\22222222222222\92169_79257.jpg">
            <a:extLst>
              <a:ext uri="{FF2B5EF4-FFF2-40B4-BE49-F238E27FC236}">
                <a16:creationId xmlns:a16="http://schemas.microsoft.com/office/drawing/2014/main" id="{E5B42CB9-6264-4B61-8C89-3F12F57C9C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7"/>
          <a:stretch/>
        </p:blipFill>
        <p:spPr bwMode="auto">
          <a:xfrm>
            <a:off x="165949" y="4503327"/>
            <a:ext cx="2264473" cy="139545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Picture 5" descr="D:\111111111\logo_world_cinema_.png">
            <a:extLst>
              <a:ext uri="{FF2B5EF4-FFF2-40B4-BE49-F238E27FC236}">
                <a16:creationId xmlns:a16="http://schemas.microsoft.com/office/drawing/2014/main" id="{B30278A8-8AC3-4712-A255-28CD2CD6A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82" y="4097922"/>
            <a:ext cx="2307240" cy="48688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868" y="4990209"/>
            <a:ext cx="2264474" cy="193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F29E78D-B088-4CFC-8E99-2C8D2791FF26}"/>
              </a:ext>
            </a:extLst>
          </p:cNvPr>
          <p:cNvSpPr/>
          <p:nvPr/>
        </p:nvSpPr>
        <p:spPr>
          <a:xfrm rot="16200000">
            <a:off x="-221451" y="2484981"/>
            <a:ext cx="6864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076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-35652" y="1025454"/>
            <a:ext cx="9158531" cy="5832546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"/>
          <p:cNvSpPr txBox="1"/>
          <p:nvPr/>
        </p:nvSpPr>
        <p:spPr>
          <a:xfrm rot="16200000">
            <a:off x="-208858" y="5635061"/>
            <a:ext cx="821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5520262" y="6272972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902360"/>
              </p:ext>
            </p:extLst>
          </p:nvPr>
        </p:nvGraphicFramePr>
        <p:xfrm>
          <a:off x="-353536" y="898870"/>
          <a:ext cx="4437191" cy="301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Размещено и проведено 130 процедур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96A7B6-FBE4-4785-ABDA-C658DD42008D}"/>
              </a:ext>
            </a:extLst>
          </p:cNvPr>
          <p:cNvSpPr txBox="1"/>
          <p:nvPr/>
        </p:nvSpPr>
        <p:spPr>
          <a:xfrm>
            <a:off x="3661916" y="1991815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электронных аукционов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301AB4-D511-473C-8080-01862D9AEE86}"/>
              </a:ext>
            </a:extLst>
          </p:cNvPr>
          <p:cNvSpPr txBox="1"/>
          <p:nvPr/>
        </p:nvSpPr>
        <p:spPr>
          <a:xfrm>
            <a:off x="3907271" y="3151191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26A2F47-9D3E-428C-A250-0CC5E444C564}"/>
              </a:ext>
            </a:extLst>
          </p:cNvPr>
          <p:cNvGrpSpPr/>
          <p:nvPr/>
        </p:nvGrpSpPr>
        <p:grpSpPr>
          <a:xfrm>
            <a:off x="6243737" y="3883978"/>
            <a:ext cx="2745151" cy="1813250"/>
            <a:chOff x="6238208" y="4517186"/>
            <a:chExt cx="2432960" cy="1642319"/>
          </a:xfrm>
        </p:grpSpPr>
        <p:sp>
          <p:nvSpPr>
            <p:cNvPr id="49" name="Скругленный прямоугольник 31">
              <a:extLst>
                <a:ext uri="{FF2B5EF4-FFF2-40B4-BE49-F238E27FC236}">
                  <a16:creationId xmlns:a16="http://schemas.microsoft.com/office/drawing/2014/main" id="{C834F5D1-9DF9-4889-81E4-E5978974D604}"/>
                </a:ext>
              </a:extLst>
            </p:cNvPr>
            <p:cNvSpPr/>
            <p:nvPr/>
          </p:nvSpPr>
          <p:spPr>
            <a:xfrm>
              <a:off x="6238208" y="4517186"/>
              <a:ext cx="2432960" cy="164231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124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муниципальных контракта заключено;</a:t>
              </a:r>
            </a:p>
            <a:p>
              <a:pPr marL="285750" marR="0" lvl="0" indent="-2857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134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заявки подано;</a:t>
              </a:r>
            </a:p>
            <a:p>
              <a:pPr marL="285750" marR="0" lvl="0" indent="-28575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</a:t>
              </a:r>
              <a:r>
                <a:rPr lang="ru-RU" sz="16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электронных процедур признаны несостоявшимися.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50" name="Блок-схема: узел 49">
              <a:extLst>
                <a:ext uri="{FF2B5EF4-FFF2-40B4-BE49-F238E27FC236}">
                  <a16:creationId xmlns:a16="http://schemas.microsoft.com/office/drawing/2014/main" id="{70D5C387-1500-473E-B95A-92DAF878171B}"/>
                </a:ext>
              </a:extLst>
            </p:cNvPr>
            <p:cNvSpPr/>
            <p:nvPr/>
          </p:nvSpPr>
          <p:spPr>
            <a:xfrm>
              <a:off x="6368631" y="4735990"/>
              <a:ext cx="114300" cy="11430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1" name="Блок-схема: узел 50">
              <a:extLst>
                <a:ext uri="{FF2B5EF4-FFF2-40B4-BE49-F238E27FC236}">
                  <a16:creationId xmlns:a16="http://schemas.microsoft.com/office/drawing/2014/main" id="{FF373FF4-3F42-4C12-9815-71B631B97B09}"/>
                </a:ext>
              </a:extLst>
            </p:cNvPr>
            <p:cNvSpPr/>
            <p:nvPr/>
          </p:nvSpPr>
          <p:spPr>
            <a:xfrm>
              <a:off x="6368631" y="5160892"/>
              <a:ext cx="114300" cy="11430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2" name="Блок-схема: узел 51">
              <a:extLst>
                <a:ext uri="{FF2B5EF4-FFF2-40B4-BE49-F238E27FC236}">
                  <a16:creationId xmlns:a16="http://schemas.microsoft.com/office/drawing/2014/main" id="{E92B0773-D784-49B5-B119-FAB92FAA546E}"/>
                </a:ext>
              </a:extLst>
            </p:cNvPr>
            <p:cNvSpPr/>
            <p:nvPr/>
          </p:nvSpPr>
          <p:spPr>
            <a:xfrm>
              <a:off x="6368631" y="5398253"/>
              <a:ext cx="114300" cy="11430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3BBB2-2AF2-4BC2-8DD8-ECE471F2B73A}"/>
              </a:ext>
            </a:extLst>
          </p:cNvPr>
          <p:cNvSpPr/>
          <p:nvPr/>
        </p:nvSpPr>
        <p:spPr>
          <a:xfrm>
            <a:off x="3641956" y="2071402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1BEBD7A-2C6F-41F3-BC20-CB5C3ADB1B62}"/>
              </a:ext>
            </a:extLst>
          </p:cNvPr>
          <p:cNvSpPr/>
          <p:nvPr/>
        </p:nvSpPr>
        <p:spPr>
          <a:xfrm>
            <a:off x="3649247" y="2637823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3B6D87A-56A8-49A3-AD5D-2D15C09F8240}"/>
              </a:ext>
            </a:extLst>
          </p:cNvPr>
          <p:cNvSpPr/>
          <p:nvPr/>
        </p:nvSpPr>
        <p:spPr>
          <a:xfrm>
            <a:off x="3649247" y="3236558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EBEC97-5CEF-4847-82B5-E9BD47E46C5C}"/>
              </a:ext>
            </a:extLst>
          </p:cNvPr>
          <p:cNvSpPr txBox="1"/>
          <p:nvPr/>
        </p:nvSpPr>
        <p:spPr>
          <a:xfrm>
            <a:off x="4026028" y="2552612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47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электронных закупок у единственного поставщика</a:t>
            </a: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818241178"/>
              </p:ext>
            </p:extLst>
          </p:nvPr>
        </p:nvGraphicFramePr>
        <p:xfrm>
          <a:off x="39468" y="3817465"/>
          <a:ext cx="6165903" cy="2847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2" name="Овал 31"/>
          <p:cNvSpPr/>
          <p:nvPr/>
        </p:nvSpPr>
        <p:spPr>
          <a:xfrm>
            <a:off x="1192640" y="6176607"/>
            <a:ext cx="578232" cy="26279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 </a:t>
            </a:r>
          </a:p>
        </p:txBody>
      </p:sp>
      <p:sp>
        <p:nvSpPr>
          <p:cNvPr id="33" name="Овал 32"/>
          <p:cNvSpPr/>
          <p:nvPr/>
        </p:nvSpPr>
        <p:spPr>
          <a:xfrm>
            <a:off x="2088756" y="6176607"/>
            <a:ext cx="578232" cy="26279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 </a:t>
            </a:r>
          </a:p>
        </p:txBody>
      </p:sp>
      <p:sp>
        <p:nvSpPr>
          <p:cNvPr id="35" name="Овал 34"/>
          <p:cNvSpPr/>
          <p:nvPr/>
        </p:nvSpPr>
        <p:spPr>
          <a:xfrm>
            <a:off x="3065844" y="6141573"/>
            <a:ext cx="578232" cy="26279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5,0 </a:t>
            </a:r>
          </a:p>
        </p:txBody>
      </p:sp>
      <p:sp>
        <p:nvSpPr>
          <p:cNvPr id="36" name="Овал 35"/>
          <p:cNvSpPr/>
          <p:nvPr/>
        </p:nvSpPr>
        <p:spPr>
          <a:xfrm>
            <a:off x="4026028" y="6141573"/>
            <a:ext cx="578232" cy="26279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10,4 </a:t>
            </a:r>
          </a:p>
        </p:txBody>
      </p:sp>
      <p:sp>
        <p:nvSpPr>
          <p:cNvPr id="37" name="Овал 36"/>
          <p:cNvSpPr/>
          <p:nvPr/>
        </p:nvSpPr>
        <p:spPr>
          <a:xfrm>
            <a:off x="4880017" y="6141572"/>
            <a:ext cx="578232" cy="26279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5,9 </a:t>
            </a:r>
          </a:p>
        </p:txBody>
      </p:sp>
      <p:sp>
        <p:nvSpPr>
          <p:cNvPr id="38" name="Овал 37"/>
          <p:cNvSpPr/>
          <p:nvPr/>
        </p:nvSpPr>
        <p:spPr>
          <a:xfrm>
            <a:off x="5821359" y="5957755"/>
            <a:ext cx="1698186" cy="65389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от начальной цены контрактов</a:t>
            </a:r>
          </a:p>
        </p:txBody>
      </p:sp>
    </p:spTree>
    <p:extLst>
      <p:ext uri="{BB962C8B-B14F-4D97-AF65-F5344CB8AC3E}">
        <p14:creationId xmlns:p14="http://schemas.microsoft.com/office/powerpoint/2010/main" val="2559598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979006" y="2353905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640 936,8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348869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/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53A806F-E104-415C-BAD6-6F14CFE63808}"/>
              </a:ext>
            </a:extLst>
          </p:cNvPr>
          <p:cNvSpPr txBox="1"/>
          <p:nvPr/>
        </p:nvSpPr>
        <p:spPr>
          <a:xfrm>
            <a:off x="6020338" y="2341602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726 052,4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BA51D2-1270-4266-BA4C-8FBEC7519F6B}"/>
              </a:ext>
            </a:extLst>
          </p:cNvPr>
          <p:cNvSpPr txBox="1"/>
          <p:nvPr/>
        </p:nvSpPr>
        <p:spPr>
          <a:xfrm>
            <a:off x="3089292" y="510632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33 042,4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1 400 031,6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/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id="{9B633F09-E914-4B0A-A48B-9F0A740BD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3720941"/>
              </p:ext>
            </p:extLst>
          </p:nvPr>
        </p:nvGraphicFramePr>
        <p:xfrm>
          <a:off x="276225" y="1505472"/>
          <a:ext cx="8334375" cy="369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44F794B-44C3-48A1-906F-D10B04EDD018}"/>
              </a:ext>
            </a:extLst>
          </p:cNvPr>
          <p:cNvSpPr txBox="1"/>
          <p:nvPr/>
        </p:nvSpPr>
        <p:spPr>
          <a:xfrm>
            <a:off x="3089841" y="1221552"/>
            <a:ext cx="2964319" cy="4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бюджета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4E7F24-328F-4514-AE61-FF8FD031EC90}"/>
              </a:ext>
            </a:extLst>
          </p:cNvPr>
          <p:cNvSpPr txBox="1"/>
          <p:nvPr/>
        </p:nvSpPr>
        <p:spPr>
          <a:xfrm>
            <a:off x="5908592" y="4410695"/>
            <a:ext cx="570659" cy="2809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87,7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077286-DED1-4C44-844D-7C5B13DBB3D5}"/>
              </a:ext>
            </a:extLst>
          </p:cNvPr>
          <p:cNvSpPr txBox="1"/>
          <p:nvPr/>
        </p:nvSpPr>
        <p:spPr>
          <a:xfrm>
            <a:off x="1722060" y="4379031"/>
            <a:ext cx="553337" cy="2809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108,1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D3220F-C93E-438E-A0E9-662AA3B2B093}"/>
              </a:ext>
            </a:extLst>
          </p:cNvPr>
          <p:cNvSpPr txBox="1"/>
          <p:nvPr/>
        </p:nvSpPr>
        <p:spPr>
          <a:xfrm>
            <a:off x="3108532" y="4408795"/>
            <a:ext cx="570659" cy="2809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124,8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16E04F-4096-4D6B-A95E-07761931E4FC}"/>
              </a:ext>
            </a:extLst>
          </p:cNvPr>
          <p:cNvSpPr txBox="1"/>
          <p:nvPr/>
        </p:nvSpPr>
        <p:spPr>
          <a:xfrm>
            <a:off x="4514892" y="4412929"/>
            <a:ext cx="570659" cy="2809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107,2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66FFDE-10C2-4DBD-9A3C-C6329CF6BAC7}"/>
              </a:ext>
            </a:extLst>
          </p:cNvPr>
          <p:cNvSpPr txBox="1"/>
          <p:nvPr/>
        </p:nvSpPr>
        <p:spPr>
          <a:xfrm>
            <a:off x="7311817" y="4408795"/>
            <a:ext cx="553336" cy="2809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117,0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043903-B1A3-48E7-9D48-08455D59BB6A}"/>
              </a:ext>
            </a:extLst>
          </p:cNvPr>
          <p:cNvSpPr txBox="1"/>
          <p:nvPr/>
        </p:nvSpPr>
        <p:spPr>
          <a:xfrm>
            <a:off x="8053965" y="4304051"/>
            <a:ext cx="6938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роста, %</a:t>
            </a: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507302FE-AA62-484F-B15E-2E21648F4377}"/>
              </a:ext>
            </a:extLst>
          </p:cNvPr>
          <p:cNvCxnSpPr>
            <a:cxnSpLocks/>
          </p:cNvCxnSpPr>
          <p:nvPr/>
        </p:nvCxnSpPr>
        <p:spPr>
          <a:xfrm flipH="1">
            <a:off x="7952120" y="4533804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Номер слайда 1">
            <a:extLst>
              <a:ext uri="{FF2B5EF4-FFF2-40B4-BE49-F238E27FC236}">
                <a16:creationId xmlns:a16="http://schemas.microsoft.com/office/drawing/2014/main" id="{7F5C7671-B5FA-4155-812B-502C08A7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6209" y="6701074"/>
            <a:ext cx="533400" cy="101612"/>
          </a:xfrm>
        </p:spPr>
        <p:txBody>
          <a:bodyPr/>
          <a:lstStyle/>
          <a:p>
            <a:r>
              <a:rPr lang="ru-RU" sz="1050" b="1" dirty="0">
                <a:solidFill>
                  <a:prstClr val="black"/>
                </a:solidFill>
              </a:rPr>
              <a:t>19-1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188FCB3-356D-4340-83F1-4BB0AD71C4FD}"/>
              </a:ext>
            </a:extLst>
          </p:cNvPr>
          <p:cNvSpPr/>
          <p:nvPr/>
        </p:nvSpPr>
        <p:spPr>
          <a:xfrm>
            <a:off x="1224015" y="66854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19FD699-BACC-4B77-970A-505B4AAABB39}"/>
              </a:ext>
            </a:extLst>
          </p:cNvPr>
          <p:cNvSpPr/>
          <p:nvPr/>
        </p:nvSpPr>
        <p:spPr>
          <a:xfrm>
            <a:off x="1183414" y="489738"/>
            <a:ext cx="5093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haroni" panose="02010803020104030203" pitchFamily="2" charset="-79"/>
              </a:rPr>
              <a:t>ОСНОВНЫЕ ПАРАМЕТРЫ БЮДЖЕТА  </a:t>
            </a:r>
          </a:p>
        </p:txBody>
      </p:sp>
      <p:pic>
        <p:nvPicPr>
          <p:cNvPr id="36" name="Picture 6" descr="Picture background">
            <a:extLst>
              <a:ext uri="{FF2B5EF4-FFF2-40B4-BE49-F238E27FC236}">
                <a16:creationId xmlns:a16="http://schemas.microsoft.com/office/drawing/2014/main" id="{4E28B10F-2A9D-4B40-9B5F-BFB297F68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229" y="5025725"/>
            <a:ext cx="4396471" cy="183227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8941DC7A-BE3F-48C5-A4E1-03B43ECBC169}"/>
              </a:ext>
            </a:extLst>
          </p:cNvPr>
          <p:cNvCxnSpPr>
            <a:cxnSpLocks/>
          </p:cNvCxnSpPr>
          <p:nvPr/>
        </p:nvCxnSpPr>
        <p:spPr>
          <a:xfrm>
            <a:off x="1224015" y="434566"/>
            <a:ext cx="48689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153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/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66854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484D69F-CA37-4FC4-9828-B12979861995}"/>
              </a:ext>
            </a:extLst>
          </p:cNvPr>
          <p:cNvCxnSpPr>
            <a:cxnSpLocks/>
          </p:cNvCxnSpPr>
          <p:nvPr/>
        </p:nvCxnSpPr>
        <p:spPr>
          <a:xfrm>
            <a:off x="1224015" y="434566"/>
            <a:ext cx="48689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BF5BB33-1CA1-4B99-9F2F-DB977D4131F9}"/>
              </a:ext>
            </a:extLst>
          </p:cNvPr>
          <p:cNvSpPr/>
          <p:nvPr/>
        </p:nvSpPr>
        <p:spPr>
          <a:xfrm>
            <a:off x="1183414" y="489738"/>
            <a:ext cx="5093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haroni" panose="02010803020104030203" pitchFamily="2" charset="-79"/>
              </a:rPr>
              <a:t>ОСНОВНЫЕ ПАРАМЕТРЫ БЮДЖЕТА  </a:t>
            </a: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id="{7885D613-95DE-45D5-9E50-CEB065C8D1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8859966"/>
              </p:ext>
            </p:extLst>
          </p:nvPr>
        </p:nvGraphicFramePr>
        <p:xfrm>
          <a:off x="135613" y="1186348"/>
          <a:ext cx="8809674" cy="5304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7E25F72-9606-463E-AFD4-C4E9E2F02895}"/>
              </a:ext>
            </a:extLst>
          </p:cNvPr>
          <p:cNvSpPr txBox="1"/>
          <p:nvPr/>
        </p:nvSpPr>
        <p:spPr>
          <a:xfrm>
            <a:off x="1583263" y="5323670"/>
            <a:ext cx="541783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38,0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1F7B06-58BE-4011-AE7D-D2F7DA96497D}"/>
              </a:ext>
            </a:extLst>
          </p:cNvPr>
          <p:cNvSpPr txBox="1"/>
          <p:nvPr/>
        </p:nvSpPr>
        <p:spPr>
          <a:xfrm>
            <a:off x="958928" y="5316187"/>
            <a:ext cx="548684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62,0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138869A-73B3-4EA9-B5A5-2FC8581D8125}"/>
              </a:ext>
            </a:extLst>
          </p:cNvPr>
          <p:cNvSpPr txBox="1"/>
          <p:nvPr/>
        </p:nvSpPr>
        <p:spPr>
          <a:xfrm>
            <a:off x="3204722" y="5340472"/>
            <a:ext cx="530286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29,8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1D4A0D-AC7C-4A92-B4BA-1E18879A5D7D}"/>
              </a:ext>
            </a:extLst>
          </p:cNvPr>
          <p:cNvSpPr txBox="1"/>
          <p:nvPr/>
        </p:nvSpPr>
        <p:spPr>
          <a:xfrm>
            <a:off x="2587288" y="5323670"/>
            <a:ext cx="53028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70,2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D6A0C9-2E4A-4862-A834-01BF15A41A66}"/>
              </a:ext>
            </a:extLst>
          </p:cNvPr>
          <p:cNvSpPr txBox="1"/>
          <p:nvPr/>
        </p:nvSpPr>
        <p:spPr>
          <a:xfrm>
            <a:off x="4825521" y="5346099"/>
            <a:ext cx="53202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37,5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D1E7FB-C1E2-4B59-9BD6-F8D949B884F1}"/>
              </a:ext>
            </a:extLst>
          </p:cNvPr>
          <p:cNvSpPr txBox="1"/>
          <p:nvPr/>
        </p:nvSpPr>
        <p:spPr>
          <a:xfrm>
            <a:off x="4175530" y="5340472"/>
            <a:ext cx="579989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62,5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82C631F4-A06A-453E-A6AF-B44B2812D489}"/>
              </a:ext>
            </a:extLst>
          </p:cNvPr>
          <p:cNvCxnSpPr>
            <a:cxnSpLocks/>
          </p:cNvCxnSpPr>
          <p:nvPr/>
        </p:nvCxnSpPr>
        <p:spPr>
          <a:xfrm flipH="1">
            <a:off x="8624584" y="5446992"/>
            <a:ext cx="202172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triangle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CAB7336-8BBB-4E65-80F4-CF28AE5E7B15}"/>
              </a:ext>
            </a:extLst>
          </p:cNvPr>
          <p:cNvSpPr txBox="1"/>
          <p:nvPr/>
        </p:nvSpPr>
        <p:spPr>
          <a:xfrm>
            <a:off x="8457568" y="5577797"/>
            <a:ext cx="785786" cy="415498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удельный вес, %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AA9741F-DFEE-440F-BD40-BC42EFF15CBB}"/>
              </a:ext>
            </a:extLst>
          </p:cNvPr>
          <p:cNvSpPr/>
          <p:nvPr/>
        </p:nvSpPr>
        <p:spPr>
          <a:xfrm rot="16200000">
            <a:off x="-231716" y="3298195"/>
            <a:ext cx="6864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Номер слайда 1">
            <a:extLst>
              <a:ext uri="{FF2B5EF4-FFF2-40B4-BE49-F238E27FC236}">
                <a16:creationId xmlns:a16="http://schemas.microsoft.com/office/drawing/2014/main" id="{1632865B-6517-4D0C-B3F7-1EACB035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598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/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66854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484D69F-CA37-4FC4-9828-B12979861995}"/>
              </a:ext>
            </a:extLst>
          </p:cNvPr>
          <p:cNvCxnSpPr>
            <a:cxnSpLocks/>
          </p:cNvCxnSpPr>
          <p:nvPr/>
        </p:nvCxnSpPr>
        <p:spPr>
          <a:xfrm>
            <a:off x="1224015" y="434566"/>
            <a:ext cx="48689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BF5BB33-1CA1-4B99-9F2F-DB977D4131F9}"/>
              </a:ext>
            </a:extLst>
          </p:cNvPr>
          <p:cNvSpPr/>
          <p:nvPr/>
        </p:nvSpPr>
        <p:spPr>
          <a:xfrm>
            <a:off x="1183414" y="489738"/>
            <a:ext cx="5093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haroni" panose="02010803020104030203" pitchFamily="2" charset="-79"/>
              </a:rPr>
              <a:t>ОСНОВНЫЕ ПАРАМЕТРЫ БЮДЖЕТА  </a:t>
            </a: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6E804525-ECAB-4FC4-9CDB-AAB60BBACA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0607361"/>
              </p:ext>
            </p:extLst>
          </p:nvPr>
        </p:nvGraphicFramePr>
        <p:xfrm>
          <a:off x="96556" y="1067415"/>
          <a:ext cx="7475910" cy="3024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43EACC9-CC7C-4F58-8F02-ECFEB16B76A4}"/>
              </a:ext>
            </a:extLst>
          </p:cNvPr>
          <p:cNvSpPr txBox="1"/>
          <p:nvPr/>
        </p:nvSpPr>
        <p:spPr>
          <a:xfrm>
            <a:off x="4973375" y="3282890"/>
            <a:ext cx="522480" cy="2462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89,3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6212EF2-7B8D-40C6-9A49-9DF1C5951BA8}"/>
              </a:ext>
            </a:extLst>
          </p:cNvPr>
          <p:cNvSpPr txBox="1"/>
          <p:nvPr/>
        </p:nvSpPr>
        <p:spPr>
          <a:xfrm>
            <a:off x="1471375" y="3282890"/>
            <a:ext cx="497052" cy="2462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103,6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B07877-7B40-4C14-997E-4ABDDE884ABE}"/>
              </a:ext>
            </a:extLst>
          </p:cNvPr>
          <p:cNvSpPr txBox="1"/>
          <p:nvPr/>
        </p:nvSpPr>
        <p:spPr>
          <a:xfrm>
            <a:off x="2641939" y="3282890"/>
            <a:ext cx="497052" cy="2462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131,3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4D6485-5770-462E-829C-AD0565DD86EE}"/>
              </a:ext>
            </a:extLst>
          </p:cNvPr>
          <p:cNvSpPr txBox="1"/>
          <p:nvPr/>
        </p:nvSpPr>
        <p:spPr>
          <a:xfrm>
            <a:off x="3827698" y="3282893"/>
            <a:ext cx="497052" cy="2462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101,3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372AFB-0BAC-4A2E-B7B2-FD6AC0465F5D}"/>
              </a:ext>
            </a:extLst>
          </p:cNvPr>
          <p:cNvSpPr txBox="1"/>
          <p:nvPr/>
        </p:nvSpPr>
        <p:spPr>
          <a:xfrm>
            <a:off x="6937903" y="3141855"/>
            <a:ext cx="6938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роста, 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0FB2EA-9C70-4A96-AC9C-BE33F8229D23}"/>
              </a:ext>
            </a:extLst>
          </p:cNvPr>
          <p:cNvSpPr txBox="1"/>
          <p:nvPr/>
        </p:nvSpPr>
        <p:spPr>
          <a:xfrm>
            <a:off x="2742553" y="1033930"/>
            <a:ext cx="2360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 бюджета</a:t>
            </a:r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AACD5453-89EA-4ABB-A0F6-311CB5203ACF}"/>
              </a:ext>
            </a:extLst>
          </p:cNvPr>
          <p:cNvCxnSpPr>
            <a:cxnSpLocks/>
          </p:cNvCxnSpPr>
          <p:nvPr/>
        </p:nvCxnSpPr>
        <p:spPr>
          <a:xfrm flipH="1">
            <a:off x="6858267" y="3357298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F8EF913-A9E5-4365-9A74-74E59E3A8E71}"/>
              </a:ext>
            </a:extLst>
          </p:cNvPr>
          <p:cNvSpPr txBox="1"/>
          <p:nvPr/>
        </p:nvSpPr>
        <p:spPr>
          <a:xfrm>
            <a:off x="6159134" y="3282891"/>
            <a:ext cx="522480" cy="2462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123,7</a:t>
            </a:r>
          </a:p>
        </p:txBody>
      </p:sp>
      <p:graphicFrame>
        <p:nvGraphicFramePr>
          <p:cNvPr id="43" name="Объект 5">
            <a:extLst>
              <a:ext uri="{FF2B5EF4-FFF2-40B4-BE49-F238E27FC236}">
                <a16:creationId xmlns:a16="http://schemas.microsoft.com/office/drawing/2014/main" id="{71800689-CF44-40E5-A6FA-703AD31562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177939"/>
              </p:ext>
            </p:extLst>
          </p:nvPr>
        </p:nvGraphicFramePr>
        <p:xfrm>
          <a:off x="2425657" y="4129815"/>
          <a:ext cx="6552607" cy="268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8C12A63D-AB11-452D-A031-3568CA51CF14}"/>
              </a:ext>
            </a:extLst>
          </p:cNvPr>
          <p:cNvSpPr txBox="1"/>
          <p:nvPr/>
        </p:nvSpPr>
        <p:spPr>
          <a:xfrm>
            <a:off x="6984563" y="5259719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82CD471-60FE-4268-8F3A-07BD84559831}"/>
              </a:ext>
            </a:extLst>
          </p:cNvPr>
          <p:cNvSpPr txBox="1"/>
          <p:nvPr/>
        </p:nvSpPr>
        <p:spPr>
          <a:xfrm>
            <a:off x="3413776" y="5607513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2021 год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696EAB-73D5-4D0B-90F2-11A29BFA4CCE}"/>
              </a:ext>
            </a:extLst>
          </p:cNvPr>
          <p:cNvSpPr txBox="1"/>
          <p:nvPr/>
        </p:nvSpPr>
        <p:spPr>
          <a:xfrm>
            <a:off x="4354256" y="5259719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2022 год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DDB5FAD-089A-4EB3-A6E1-F5764DC1333D}"/>
              </a:ext>
            </a:extLst>
          </p:cNvPr>
          <p:cNvSpPr txBox="1"/>
          <p:nvPr/>
        </p:nvSpPr>
        <p:spPr>
          <a:xfrm>
            <a:off x="5149259" y="5579089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2023 год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FE913C2-C9BA-4977-9CBE-C912F8929BC1}"/>
              </a:ext>
            </a:extLst>
          </p:cNvPr>
          <p:cNvSpPr txBox="1"/>
          <p:nvPr/>
        </p:nvSpPr>
        <p:spPr>
          <a:xfrm>
            <a:off x="6011280" y="5607513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год</a:t>
            </a:r>
          </a:p>
        </p:txBody>
      </p:sp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id="{0BF683B9-C7A1-4E92-BB95-E57FA25D8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6592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4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E082F151-8A26-4409-8B38-58E0AE9DD8B7}"/>
              </a:ext>
            </a:extLst>
          </p:cNvPr>
          <p:cNvSpPr/>
          <p:nvPr/>
        </p:nvSpPr>
        <p:spPr>
          <a:xfrm>
            <a:off x="-38495" y="5300940"/>
            <a:ext cx="4586288" cy="1557060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584" y="4057385"/>
            <a:ext cx="4560658" cy="2800615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172E0C3-EE1A-40FE-BB2B-7466712803E4}"/>
              </a:ext>
            </a:extLst>
          </p:cNvPr>
          <p:cNvSpPr/>
          <p:nvPr/>
        </p:nvSpPr>
        <p:spPr>
          <a:xfrm>
            <a:off x="4566590" y="599936"/>
            <a:ext cx="4566549" cy="3469617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E768C0-2ED2-4A15-B6C2-ACF441F18A4D}"/>
              </a:ext>
            </a:extLst>
          </p:cNvPr>
          <p:cNvSpPr/>
          <p:nvPr/>
        </p:nvSpPr>
        <p:spPr>
          <a:xfrm>
            <a:off x="1" y="2053429"/>
            <a:ext cx="4586288" cy="1557060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5787FF-8D80-414C-92C2-0AA9AFFD1B0B}"/>
              </a:ext>
            </a:extLst>
          </p:cNvPr>
          <p:cNvSpPr/>
          <p:nvPr/>
        </p:nvSpPr>
        <p:spPr>
          <a:xfrm>
            <a:off x="5822507" y="2181578"/>
            <a:ext cx="2386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63D2BD-2336-4658-A296-1459416C9E9D}"/>
              </a:ext>
            </a:extLst>
          </p:cNvPr>
          <p:cNvSpPr/>
          <p:nvPr/>
        </p:nvSpPr>
        <p:spPr>
          <a:xfrm>
            <a:off x="5766097" y="4014499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486286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 smtClean="0">
                <a:latin typeface="Calibri" panose="020F0502020204030204" pitchFamily="34" charset="0"/>
              </a:rPr>
              <a:t>+903,8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125" y="4365768"/>
            <a:ext cx="1531624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231,8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222,8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5689DE-1822-4333-902B-04DE24598D28}"/>
              </a:ext>
            </a:extLst>
          </p:cNvPr>
          <p:cNvGrpSpPr/>
          <p:nvPr/>
        </p:nvGrpSpPr>
        <p:grpSpPr>
          <a:xfrm>
            <a:off x="5751484" y="2778819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0556" y="2920286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223,4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9B8B357-EB45-409B-806A-1B79CF25154B}"/>
              </a:ext>
            </a:extLst>
          </p:cNvPr>
          <p:cNvGrpSpPr/>
          <p:nvPr/>
        </p:nvGrpSpPr>
        <p:grpSpPr>
          <a:xfrm>
            <a:off x="5808831" y="4220523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4802" y="455784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71019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433" y="5993584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0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512A9F6-1CC7-4707-9D59-29D9F9E928E9}"/>
              </a:ext>
            </a:extLst>
          </p:cNvPr>
          <p:cNvGrpSpPr/>
          <p:nvPr/>
        </p:nvGrpSpPr>
        <p:grpSpPr>
          <a:xfrm>
            <a:off x="5785215" y="5802690"/>
            <a:ext cx="1703383" cy="705638"/>
            <a:chOff x="5787517" y="4708710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8120" y="470871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C5264A-D2EC-4088-89EC-979EB71A6BFC}"/>
                </a:ext>
              </a:extLst>
            </p:cNvPr>
            <p:cNvSpPr txBox="1"/>
            <p:nvPr/>
          </p:nvSpPr>
          <p:spPr>
            <a:xfrm>
              <a:off x="5787517" y="4852014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DEFDC82-36CF-494C-A5C1-D73478D93057}"/>
              </a:ext>
            </a:extLst>
          </p:cNvPr>
          <p:cNvGrpSpPr/>
          <p:nvPr/>
        </p:nvGrpSpPr>
        <p:grpSpPr>
          <a:xfrm>
            <a:off x="1306143" y="4183070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106341" y="303892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6,0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511990"/>
              </p:ext>
            </p:extLst>
          </p:nvPr>
        </p:nvGraphicFramePr>
        <p:xfrm>
          <a:off x="1729540" y="4787568"/>
          <a:ext cx="1230251" cy="304800"/>
        </p:xfrm>
        <a:graphic>
          <a:graphicData uri="http://schemas.openxmlformats.org/drawingml/2006/table">
            <a:tbl>
              <a:tblPr/>
              <a:tblGrid>
                <a:gridCol w="123025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053B2D6-8EDB-434F-9B72-E0BAE906DF0A}"/>
              </a:ext>
            </a:extLst>
          </p:cNvPr>
          <p:cNvSpPr/>
          <p:nvPr/>
        </p:nvSpPr>
        <p:spPr>
          <a:xfrm>
            <a:off x="2961658" y="4750413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3 % больше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id="{47DCDDAD-1F17-47CB-851F-E543FD910D3D}"/>
              </a:ext>
            </a:extLst>
          </p:cNvPr>
          <p:cNvGraphicFramePr>
            <a:graphicFrameLocks noGrp="1"/>
          </p:cNvGraphicFramePr>
          <p:nvPr/>
        </p:nvGraphicFramePr>
        <p:xfrm>
          <a:off x="1898546" y="627173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0,5 %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42988"/>
              </p:ext>
            </p:extLst>
          </p:nvPr>
        </p:nvGraphicFramePr>
        <p:xfrm>
          <a:off x="5847057" y="3340940"/>
          <a:ext cx="1116039" cy="321976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69576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8478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403887" y="3258245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2,3 % больше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id="{E68FF499-B9C1-4D5B-879B-8D53CF5BB3CD}"/>
              </a:ext>
            </a:extLst>
          </p:cNvPr>
          <p:cNvGraphicFramePr>
            <a:graphicFrameLocks noGrp="1"/>
          </p:cNvGraphicFramePr>
          <p:nvPr/>
        </p:nvGraphicFramePr>
        <p:xfrm>
          <a:off x="5935915" y="4950060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DFB66E90-57A7-48BE-85DE-9C34645ABAB4}"/>
              </a:ext>
            </a:extLst>
          </p:cNvPr>
          <p:cNvSpPr/>
          <p:nvPr/>
        </p:nvSpPr>
        <p:spPr>
          <a:xfrm>
            <a:off x="7493340" y="4944904"/>
            <a:ext cx="1405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12,0 % больше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(оценка)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0,2 %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7" y="1143608"/>
            <a:ext cx="1578806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>
                <a:latin typeface="Calibri" panose="020F0502020204030204" pitchFamily="34" charset="0"/>
              </a:rPr>
              <a:t>11211,1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ЯНВАРЬ-ДЕКАБРЬ 2025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16" y="4211767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999" y="5573619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796" y="2561712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3245" y="808174"/>
            <a:ext cx="1191720" cy="118857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sp>
        <p:nvSpPr>
          <p:cNvPr id="70" name="AutoShape 13">
            <a:extLst>
              <a:ext uri="{FF2B5EF4-FFF2-40B4-BE49-F238E27FC236}">
                <a16:creationId xmlns:a16="http://schemas.microsoft.com/office/drawing/2014/main" id="{FDE07565-F542-4CEB-B8EE-7DFBD8C6B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152" y="1049641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</a:t>
            </a:r>
            <a:endParaRPr lang="ru-RU" alt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80698" y="1580546"/>
            <a:ext cx="1310754" cy="426757"/>
          </a:xfrm>
          <a:prstGeom prst="rect">
            <a:avLst/>
          </a:prstGeom>
        </p:spPr>
      </p:pic>
      <p:sp>
        <p:nvSpPr>
          <p:cNvPr id="76" name="AutoShape 17">
            <a:extLst>
              <a:ext uri="{FF2B5EF4-FFF2-40B4-BE49-F238E27FC236}">
                <a16:creationId xmlns:a16="http://schemas.microsoft.com/office/drawing/2014/main" id="{022C9D2A-C90C-47C5-A13C-7E2E71800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688" y="1199260"/>
            <a:ext cx="1341067" cy="3890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2 </a:t>
            </a:r>
            <a:r>
              <a:rPr lang="ru-RU" altLang="ru-RU" sz="1400" b="1" dirty="0" smtClean="0">
                <a:latin typeface="Calibri" panose="020F0502020204030204" pitchFamily="34" charset="0"/>
              </a:rPr>
              <a:t>730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кв. м.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428709" y="1641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41,0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 меньше</a:t>
            </a:r>
            <a:endParaRPr lang="ru-RU" dirty="0"/>
          </a:p>
        </p:txBody>
      </p:sp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68086"/>
              </p:ext>
            </p:extLst>
          </p:nvPr>
        </p:nvGraphicFramePr>
        <p:xfrm>
          <a:off x="1607473" y="3056741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7,3 %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/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66854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484D69F-CA37-4FC4-9828-B12979861995}"/>
              </a:ext>
            </a:extLst>
          </p:cNvPr>
          <p:cNvCxnSpPr>
            <a:cxnSpLocks/>
          </p:cNvCxnSpPr>
          <p:nvPr/>
        </p:nvCxnSpPr>
        <p:spPr>
          <a:xfrm>
            <a:off x="1224015" y="434566"/>
            <a:ext cx="48689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F1DCC38-DA1B-4D76-8322-4FF073CCCD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graphicFrame>
        <p:nvGraphicFramePr>
          <p:cNvPr id="25" name="Объект 4">
            <a:extLst>
              <a:ext uri="{FF2B5EF4-FFF2-40B4-BE49-F238E27FC236}">
                <a16:creationId xmlns:a16="http://schemas.microsoft.com/office/drawing/2014/main" id="{2EE13CFF-65B5-4FE3-BCB7-A9298858F9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1265935"/>
              </p:ext>
            </p:extLst>
          </p:nvPr>
        </p:nvGraphicFramePr>
        <p:xfrm>
          <a:off x="185473" y="1266028"/>
          <a:ext cx="8705029" cy="4796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891FDB2-EB78-402B-991C-987F994B80B0}"/>
              </a:ext>
            </a:extLst>
          </p:cNvPr>
          <p:cNvSpPr/>
          <p:nvPr/>
        </p:nvSpPr>
        <p:spPr>
          <a:xfrm>
            <a:off x="185473" y="6223270"/>
            <a:ext cx="6688711" cy="33855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01.01.2026 просроченная кредиторская и дебиторская задолженность отсутствует</a:t>
            </a:r>
          </a:p>
        </p:txBody>
      </p:sp>
      <p:sp>
        <p:nvSpPr>
          <p:cNvPr id="12" name="Номер слайда 1">
            <a:extLst>
              <a:ext uri="{FF2B5EF4-FFF2-40B4-BE49-F238E27FC236}">
                <a16:creationId xmlns:a16="http://schemas.microsoft.com/office/drawing/2014/main" id="{66550DD5-F0EF-4D4A-9920-15C591B0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894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39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-55369" y="3815566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увеличения заработной платы в АО «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Транспневматика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378853939"/>
              </p:ext>
            </p:extLst>
          </p:nvPr>
        </p:nvGraphicFramePr>
        <p:xfrm>
          <a:off x="4324390" y="4086626"/>
          <a:ext cx="4445374" cy="2353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TextBox 33"/>
          <p:cNvSpPr txBox="1"/>
          <p:nvPr/>
        </p:nvSpPr>
        <p:spPr>
          <a:xfrm rot="16200000">
            <a:off x="4197813" y="5140425"/>
            <a:ext cx="411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80148" y="1254671"/>
          <a:ext cx="4461831" cy="2589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86738" y="3214499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38259" y="3214499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106,8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67506" y="2412008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969139" y="3120949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085326" y="3214499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136,3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730302" y="3215779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128,2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381823" y="3214499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112,0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3850259" y="3321066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357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6" y="994438"/>
            <a:ext cx="9143999" cy="587514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32" name="Диаграмма 31"/>
          <p:cNvGraphicFramePr/>
          <p:nvPr/>
        </p:nvGraphicFramePr>
        <p:xfrm>
          <a:off x="4031408" y="3826273"/>
          <a:ext cx="5013268" cy="261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437F1B-F3C5-46EB-8AD6-93EF02894A1D}"/>
              </a:ext>
            </a:extLst>
          </p:cNvPr>
          <p:cNvSpPr txBox="1"/>
          <p:nvPr/>
        </p:nvSpPr>
        <p:spPr>
          <a:xfrm>
            <a:off x="1198326" y="286552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25" name="Диаграмма 24"/>
          <p:cNvGraphicFramePr/>
          <p:nvPr/>
        </p:nvGraphicFramePr>
        <p:xfrm>
          <a:off x="73507" y="1331993"/>
          <a:ext cx="4603737" cy="303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TextBox 26"/>
          <p:cNvSpPr txBox="1"/>
          <p:nvPr/>
        </p:nvSpPr>
        <p:spPr>
          <a:xfrm rot="16200000">
            <a:off x="-137024" y="2697863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818657" y="3566595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106,5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524965" y="3566594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111,6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231273" y="3566592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918881" y="3572436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118,2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643889" y="3575012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113,6</a:t>
            </a: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84138" y="4078864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индексацией заработной платы с 01.10.2024 и 01.01.2025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увеличением МРОТ с 01.01.2025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6138" r="3727" b="6071"/>
          <a:stretch/>
        </p:blipFill>
        <p:spPr>
          <a:xfrm>
            <a:off x="437291" y="4633840"/>
            <a:ext cx="1522069" cy="1009177"/>
          </a:xfrm>
          <a:prstGeom prst="hexagon">
            <a:avLst/>
          </a:prstGeom>
          <a:ln w="38100">
            <a:noFill/>
          </a:ln>
          <a:effectLst>
            <a:softEdge rad="0"/>
          </a:effectLst>
        </p:spPr>
      </p:pic>
      <p:pic>
        <p:nvPicPr>
          <p:cNvPr id="40" name="Picture 6" descr="https://sun9-8.userapi.com/impf/c854424/v854424329/256ee4/AzwEXeoTQQI.jpg?size=2560x1753&amp;quality=96&amp;proxy=1&amp;sign=4c6a8d03dfb7c63fa183d6a89e2dbc1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7227"/>
          <a:stretch/>
        </p:blipFill>
        <p:spPr bwMode="auto">
          <a:xfrm flipH="1">
            <a:off x="1759264" y="5146884"/>
            <a:ext cx="1473186" cy="1034565"/>
          </a:xfrm>
          <a:prstGeom prst="hexagon">
            <a:avLst/>
          </a:prstGeom>
          <a:noFill/>
          <a:ln w="38100"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s://sun9-63.userapi.com/FlH07lK2x7Ub9QpJmXHfPxvpYaSNI8cw08-Mpw/Y7KJ0IZ8RFw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41" y="5685316"/>
            <a:ext cx="1549697" cy="1087285"/>
          </a:xfrm>
          <a:prstGeom prst="hexagon">
            <a:avLst/>
          </a:prstGeom>
          <a:noFill/>
          <a:ln w="38100"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4" y="1380282"/>
            <a:ext cx="4466756" cy="2279943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43" name="Прямоугольник 42"/>
          <p:cNvSpPr/>
          <p:nvPr/>
        </p:nvSpPr>
        <p:spPr>
          <a:xfrm>
            <a:off x="4173057" y="6415145"/>
            <a:ext cx="4927260" cy="333170"/>
          </a:xfrm>
          <a:prstGeom prst="rect">
            <a:avLst/>
          </a:prstGeom>
          <a:solidFill>
            <a:schemeClr val="accent1">
              <a:lumMod val="40000"/>
              <a:lumOff val="6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173057" y="6446661"/>
            <a:ext cx="49272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за счет высоких единовременных выплат по ряду учреждений в декабре 2025г.</a:t>
            </a:r>
          </a:p>
        </p:txBody>
      </p:sp>
      <p:sp>
        <p:nvSpPr>
          <p:cNvPr id="45" name="TextBox 5"/>
          <p:cNvSpPr txBox="1"/>
          <p:nvPr/>
        </p:nvSpPr>
        <p:spPr>
          <a:xfrm rot="16200000">
            <a:off x="3870495" y="4927195"/>
            <a:ext cx="428865" cy="238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8781832" y="4387196"/>
            <a:ext cx="241005" cy="19764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32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26162" y="3324484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886" y="1810668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341" y="1342839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0094" y="5976236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9607" y="2808197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59598" y="3887613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9887" y="4391203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83840" y="4914644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29886" y="5438549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/>
        </p:nvGraphicFramePr>
        <p:xfrm>
          <a:off x="1255986" y="1177886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10157" y="4850891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49629" y="5422695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3045" y="5928360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07" y="2331710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018D37-A9A5-4BD7-9B22-0D08CE09BF4B}"/>
              </a:ext>
            </a:extLst>
          </p:cNvPr>
          <p:cNvSpPr txBox="1"/>
          <p:nvPr/>
        </p:nvSpPr>
        <p:spPr>
          <a:xfrm>
            <a:off x="1198326" y="286552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484947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0262" y="5877225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6686" y="4365826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600" y="1377221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4194" y="3326241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599" y="2854678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29372" y="4876689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9372" y="3866864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71746" y="5342863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37599" y="1843865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/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9" y="2394676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681257" y="1506744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(86,6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018051" y="201577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(36,7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5425024" y="2491605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(65,4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971696" y="3497832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(34,4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831997" y="3958283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(51,7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69577" y="4433802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(82,5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597871" y="492274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(52,7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378669" y="541749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(40,2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04844" y="5873146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(58,9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январь-декабрь 2025г. к январю-декабрю 2024г.,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98534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25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sp>
        <p:nvSpPr>
          <p:cNvPr id="16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01.01.2024 – 15833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graphicFrame>
        <p:nvGraphicFramePr>
          <p:cNvPr id="18" name="Диаграмма 17"/>
          <p:cNvGraphicFramePr/>
          <p:nvPr/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130721" y="40782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101114" y="40782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119,0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95306" y="4078205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132,3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089498" y="4078204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083690" y="4078203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102,8</a:t>
            </a:r>
          </a:p>
        </p:txBody>
      </p:sp>
    </p:spTree>
    <p:extLst>
      <p:ext uri="{BB962C8B-B14F-4D97-AF65-F5344CB8AC3E}">
        <p14:creationId xmlns:p14="http://schemas.microsoft.com/office/powerpoint/2010/main" val="3077821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463540" y="4357250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1487676" y="4732455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2235760" y="4682724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164658" y="4315623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4174523" y="4544953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4919145" y="4636524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5281746" y="5107004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3049858" y="4545478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258122" y="5226975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129318" y="5170896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26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153662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70395" y="1313991"/>
            <a:ext cx="3053963" cy="119171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9282" y="1363525"/>
            <a:ext cx="26925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 01.01.2026)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8481253" y="5729254"/>
            <a:ext cx="695049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 роста, %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27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" y="4339967"/>
            <a:ext cx="3388987" cy="1856730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graphicFrame>
        <p:nvGraphicFramePr>
          <p:cNvPr id="45" name="Диаграмма 44"/>
          <p:cNvGraphicFramePr/>
          <p:nvPr/>
        </p:nvGraphicFramePr>
        <p:xfrm>
          <a:off x="-386216" y="1334633"/>
          <a:ext cx="6368454" cy="3005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406843" y="3230684"/>
            <a:ext cx="877659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01.01.2025</a:t>
            </a:r>
          </a:p>
        </p:txBody>
      </p:sp>
      <p:graphicFrame>
        <p:nvGraphicFramePr>
          <p:cNvPr id="46" name="Диаграмма 45"/>
          <p:cNvGraphicFramePr/>
          <p:nvPr>
            <p:extLst>
              <p:ext uri="{D42A27DB-BD31-4B8C-83A1-F6EECF244321}">
                <p14:modId xmlns:p14="http://schemas.microsoft.com/office/powerpoint/2010/main" val="1568779870"/>
              </p:ext>
            </p:extLst>
          </p:nvPr>
        </p:nvGraphicFramePr>
        <p:xfrm>
          <a:off x="3071399" y="3978174"/>
          <a:ext cx="5832043" cy="278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989512" y="5870120"/>
            <a:ext cx="589980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44,0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924721" y="5870120"/>
            <a:ext cx="589980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68,6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869335" y="5870120"/>
            <a:ext cx="589980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60,0</a:t>
            </a:r>
          </a:p>
        </p:txBody>
      </p:sp>
      <p:sp>
        <p:nvSpPr>
          <p:cNvPr id="5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515446" y="6494100"/>
            <a:ext cx="4706830" cy="3562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на 01.01.2026 безработные граждане отсутствуют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8228153" y="5944697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5312124" y="3786397"/>
            <a:ext cx="2987116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безработных, чел.</a:t>
            </a:r>
          </a:p>
        </p:txBody>
      </p:sp>
      <p:sp>
        <p:nvSpPr>
          <p:cNvPr id="54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7987170" y="5571181"/>
            <a:ext cx="240983" cy="19763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067345" y="6260918"/>
            <a:ext cx="504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924721" y="6260918"/>
            <a:ext cx="504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868861" y="6279084"/>
            <a:ext cx="504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793241" y="6260917"/>
            <a:ext cx="504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713371" y="6276412"/>
            <a:ext cx="504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082363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  <p:graphicFrame>
        <p:nvGraphicFramePr>
          <p:cNvPr id="25" name="Диаграмма 24"/>
          <p:cNvGraphicFramePr/>
          <p:nvPr/>
        </p:nvGraphicFramePr>
        <p:xfrm>
          <a:off x="186058" y="1301705"/>
          <a:ext cx="7003208" cy="2587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885669" y="3271630"/>
            <a:ext cx="569571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060003" y="3271629"/>
            <a:ext cx="569571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120,7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300942" y="3271629"/>
            <a:ext cx="569571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503519" y="3271629"/>
            <a:ext cx="569571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83,9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706096" y="3263439"/>
            <a:ext cx="569571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108757" y="3621487"/>
            <a:ext cx="523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31730" y="3608539"/>
            <a:ext cx="523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23972" y="3630211"/>
            <a:ext cx="523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03519" y="3616952"/>
            <a:ext cx="523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52157" y="3616951"/>
            <a:ext cx="523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  <p:graphicFrame>
        <p:nvGraphicFramePr>
          <p:cNvPr id="46" name="Диаграмма 45"/>
          <p:cNvGraphicFramePr/>
          <p:nvPr/>
        </p:nvGraphicFramePr>
        <p:xfrm>
          <a:off x="1301577" y="3992770"/>
          <a:ext cx="7601589" cy="2778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938060" y="6006358"/>
            <a:ext cx="5521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121,8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281967" y="5669989"/>
            <a:ext cx="54852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085040" y="6005270"/>
            <a:ext cx="53055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84,1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458463" y="5669988"/>
            <a:ext cx="53677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6443529" y="3141584"/>
            <a:ext cx="78578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268517" y="3385195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214110" y="6383306"/>
            <a:ext cx="531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  <p:sp>
        <p:nvSpPr>
          <p:cNvPr id="54" name="TextBox 52"/>
          <p:cNvSpPr txBox="1"/>
          <p:nvPr/>
        </p:nvSpPr>
        <p:spPr>
          <a:xfrm>
            <a:off x="4306492" y="6383306"/>
            <a:ext cx="531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p:txBody>
      </p:sp>
      <p:sp>
        <p:nvSpPr>
          <p:cNvPr id="55" name="TextBox 52"/>
          <p:cNvSpPr txBox="1"/>
          <p:nvPr/>
        </p:nvSpPr>
        <p:spPr>
          <a:xfrm>
            <a:off x="5459867" y="6383306"/>
            <a:ext cx="531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sp>
        <p:nvSpPr>
          <p:cNvPr id="56" name="TextBox 52"/>
          <p:cNvSpPr txBox="1"/>
          <p:nvPr/>
        </p:nvSpPr>
        <p:spPr>
          <a:xfrm>
            <a:off x="6570915" y="6381193"/>
            <a:ext cx="531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561663" y="5669987"/>
            <a:ext cx="53677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175542" y="6003170"/>
            <a:ext cx="53055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84,7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301327" y="6004475"/>
            <a:ext cx="5521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732184" y="5669986"/>
            <a:ext cx="53677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790729" y="6003169"/>
            <a:ext cx="5521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41822" y="5669986"/>
            <a:ext cx="54852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7488765" y="5785368"/>
            <a:ext cx="78578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7246176" y="6016201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127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2024 году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году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-2,6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+150,0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-7,7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+21,4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-7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-33,3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6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BAB41-B53F-B277-B053-BDEBC22CF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289E2C3B-B4F8-4CFF-8EA7-A380606DE835}"/>
              </a:ext>
            </a:extLst>
          </p:cNvPr>
          <p:cNvSpPr/>
          <p:nvPr/>
        </p:nvSpPr>
        <p:spPr>
          <a:xfrm>
            <a:off x="0" y="1049141"/>
            <a:ext cx="9173297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8" descr="https://www.insidesources.com/wp-content/uploads/2018/07/bigstock-Breaking-The-Bank-4881450.jpg">
            <a:extLst>
              <a:ext uri="{FF2B5EF4-FFF2-40B4-BE49-F238E27FC236}">
                <a16:creationId xmlns:a16="http://schemas.microsoft.com/office/drawing/2014/main" id="{CA6B1132-F3E4-076C-5FA2-838F674597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>
            <a:extLst>
              <a:ext uri="{FF2B5EF4-FFF2-40B4-BE49-F238E27FC236}">
                <a16:creationId xmlns:a16="http://schemas.microsoft.com/office/drawing/2014/main" id="{46F4B16B-23D7-D6AA-31BF-0FCECD29C89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>
            <a:extLst>
              <a:ext uri="{FF2B5EF4-FFF2-40B4-BE49-F238E27FC236}">
                <a16:creationId xmlns:a16="http://schemas.microsoft.com/office/drawing/2014/main" id="{2329A7D2-1D44-772E-BAB7-9480E3E113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45" name="Picture 21" descr="http://www.shreveportmunicipalauditorium.com/wp-content/uploads/2016/07/fancyline1.png">
            <a:extLst>
              <a:ext uri="{FF2B5EF4-FFF2-40B4-BE49-F238E27FC236}">
                <a16:creationId xmlns:a16="http://schemas.microsoft.com/office/drawing/2014/main" id="{F1C5742E-AAF2-C8B8-AFA7-34C8B22AB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11072" y="3570673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9288AB3B-20E1-9608-605A-CB0A40541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BE54BF5-4BCE-09ED-0160-1352DDF7CC25}"/>
              </a:ext>
            </a:extLst>
          </p:cNvPr>
          <p:cNvSpPr/>
          <p:nvPr/>
        </p:nvSpPr>
        <p:spPr>
          <a:xfrm>
            <a:off x="4687232" y="5859529"/>
            <a:ext cx="44860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60EEA07-5CB7-B8F0-7920-3B132CE12623}"/>
              </a:ext>
            </a:extLst>
          </p:cNvPr>
          <p:cNvSpPr/>
          <p:nvPr/>
        </p:nvSpPr>
        <p:spPr>
          <a:xfrm>
            <a:off x="0" y="1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051B4016-3538-B1D6-4450-3AE12800F6F0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id="{6EB016FB-7384-4271-F6D2-70BF4EDBE4FB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id="{CEA16566-8746-993F-1088-3397FB366647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id="{02586FF2-1B71-828A-F2D3-2450E6EA40B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id="{612BED9F-DBD9-B007-0AA4-7B2847CE2F8B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id="{A15153D4-698A-382A-A8E4-57C6D420327D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id="{5E9D7E2B-00AC-8200-A392-ECD68E5B0C3E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DF94D98A-7328-6AE9-48B0-19286ECB0C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2348084"/>
              </p:ext>
            </p:extLst>
          </p:nvPr>
        </p:nvGraphicFramePr>
        <p:xfrm>
          <a:off x="111072" y="720690"/>
          <a:ext cx="5267414" cy="3085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1D82586B-3F97-7D66-A558-57E2727F6945}"/>
              </a:ext>
            </a:extLst>
          </p:cNvPr>
          <p:cNvSpPr txBox="1"/>
          <p:nvPr/>
        </p:nvSpPr>
        <p:spPr>
          <a:xfrm>
            <a:off x="965918" y="2232562"/>
            <a:ext cx="631076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1,7 раза меньше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10EAD8-9CA1-9D81-B1DF-68851930EB52}"/>
              </a:ext>
            </a:extLst>
          </p:cNvPr>
          <p:cNvSpPr txBox="1"/>
          <p:nvPr/>
        </p:nvSpPr>
        <p:spPr>
          <a:xfrm>
            <a:off x="1802760" y="2232562"/>
            <a:ext cx="716153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11,7 раза меньше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0E95CC-BD02-DF7A-0C18-768D42163359}"/>
              </a:ext>
            </a:extLst>
          </p:cNvPr>
          <p:cNvSpPr txBox="1"/>
          <p:nvPr/>
        </p:nvSpPr>
        <p:spPr>
          <a:xfrm>
            <a:off x="2626863" y="2232562"/>
            <a:ext cx="677054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26,2 раза больше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B663187-90A6-AD25-116F-A041B472963F}"/>
              </a:ext>
            </a:extLst>
          </p:cNvPr>
          <p:cNvSpPr txBox="1"/>
          <p:nvPr/>
        </p:nvSpPr>
        <p:spPr>
          <a:xfrm>
            <a:off x="3411867" y="2232562"/>
            <a:ext cx="621421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1,8 раза больше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C4B82D-F7D9-F10C-F6D4-4263AC224FC1}"/>
              </a:ext>
            </a:extLst>
          </p:cNvPr>
          <p:cNvSpPr txBox="1"/>
          <p:nvPr/>
        </p:nvSpPr>
        <p:spPr>
          <a:xfrm>
            <a:off x="4320378" y="2304841"/>
            <a:ext cx="477015" cy="2196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91,7</a:t>
            </a: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EB640902-83F2-ADE4-12DD-1E97D36F0599}"/>
              </a:ext>
            </a:extLst>
          </p:cNvPr>
          <p:cNvCxnSpPr>
            <a:cxnSpLocks/>
          </p:cNvCxnSpPr>
          <p:nvPr/>
        </p:nvCxnSpPr>
        <p:spPr>
          <a:xfrm flipH="1">
            <a:off x="4803259" y="2409602"/>
            <a:ext cx="255610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E3670472-A462-35D4-956D-89309B2375DC}"/>
              </a:ext>
            </a:extLst>
          </p:cNvPr>
          <p:cNvSpPr txBox="1"/>
          <p:nvPr/>
        </p:nvSpPr>
        <p:spPr>
          <a:xfrm>
            <a:off x="4804672" y="2203332"/>
            <a:ext cx="830942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graphicFrame>
        <p:nvGraphicFramePr>
          <p:cNvPr id="37" name="Диаграмма 36">
            <a:extLst>
              <a:ext uri="{FF2B5EF4-FFF2-40B4-BE49-F238E27FC236}">
                <a16:creationId xmlns:a16="http://schemas.microsoft.com/office/drawing/2014/main" id="{5B951EFF-7D5C-A4A2-C565-A083738203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2828545"/>
              </p:ext>
            </p:extLst>
          </p:nvPr>
        </p:nvGraphicFramePr>
        <p:xfrm>
          <a:off x="307975" y="3622676"/>
          <a:ext cx="4372217" cy="304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TextBox 2">
            <a:extLst>
              <a:ext uri="{FF2B5EF4-FFF2-40B4-BE49-F238E27FC236}">
                <a16:creationId xmlns:a16="http://schemas.microsoft.com/office/drawing/2014/main" id="{EC9111C9-A79A-2222-7C4A-EC41C2D19580}"/>
              </a:ext>
            </a:extLst>
          </p:cNvPr>
          <p:cNvSpPr txBox="1"/>
          <p:nvPr/>
        </p:nvSpPr>
        <p:spPr>
          <a:xfrm rot="16200000">
            <a:off x="-295233" y="5156319"/>
            <a:ext cx="11486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13BAFA9-2EA0-839C-5FCA-61D984AB49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" t="4353" r="3602" b="4303"/>
          <a:stretch/>
        </p:blipFill>
        <p:spPr bwMode="auto">
          <a:xfrm>
            <a:off x="4952621" y="4249090"/>
            <a:ext cx="3973438" cy="2414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8D154FC6-F4A9-171F-0FA9-3A69F43865EF}"/>
              </a:ext>
            </a:extLst>
          </p:cNvPr>
          <p:cNvSpPr txBox="1"/>
          <p:nvPr/>
        </p:nvSpPr>
        <p:spPr>
          <a:xfrm>
            <a:off x="4256850" y="5162957"/>
            <a:ext cx="830942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8055EC31-B199-A6D4-1D12-16CAAC44B9A5}"/>
              </a:ext>
            </a:extLst>
          </p:cNvPr>
          <p:cNvCxnSpPr>
            <a:cxnSpLocks/>
          </p:cNvCxnSpPr>
          <p:nvPr/>
        </p:nvCxnSpPr>
        <p:spPr>
          <a:xfrm flipH="1">
            <a:off x="4231578" y="5364489"/>
            <a:ext cx="315909" cy="35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" name="TextBox 18">
            <a:extLst>
              <a:ext uri="{FF2B5EF4-FFF2-40B4-BE49-F238E27FC236}">
                <a16:creationId xmlns:a16="http://schemas.microsoft.com/office/drawing/2014/main" id="{A9F0BEAE-B16D-BBF6-0DF1-0F5F5F64EFB3}"/>
              </a:ext>
            </a:extLst>
          </p:cNvPr>
          <p:cNvSpPr txBox="1"/>
          <p:nvPr/>
        </p:nvSpPr>
        <p:spPr>
          <a:xfrm>
            <a:off x="1042513" y="5287124"/>
            <a:ext cx="437167" cy="2154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99,1</a:t>
            </a:r>
          </a:p>
        </p:txBody>
      </p:sp>
      <p:sp>
        <p:nvSpPr>
          <p:cNvPr id="59" name="TextBox 18">
            <a:extLst>
              <a:ext uri="{FF2B5EF4-FFF2-40B4-BE49-F238E27FC236}">
                <a16:creationId xmlns:a16="http://schemas.microsoft.com/office/drawing/2014/main" id="{7BA788FD-5FF9-3D1D-40E6-BAF64427341F}"/>
              </a:ext>
            </a:extLst>
          </p:cNvPr>
          <p:cNvSpPr txBox="1"/>
          <p:nvPr/>
        </p:nvSpPr>
        <p:spPr>
          <a:xfrm>
            <a:off x="3116642" y="5040903"/>
            <a:ext cx="55723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2,9 раза больше</a:t>
            </a: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240E95-3472-3F69-3F62-C0803BCBBC45}"/>
              </a:ext>
            </a:extLst>
          </p:cNvPr>
          <p:cNvSpPr txBox="1"/>
          <p:nvPr/>
        </p:nvSpPr>
        <p:spPr>
          <a:xfrm>
            <a:off x="1555755" y="5193735"/>
            <a:ext cx="719265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28,7 раза больше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3993A19-8AFA-09BA-89BE-A5F976D0E686}"/>
              </a:ext>
            </a:extLst>
          </p:cNvPr>
          <p:cNvSpPr txBox="1"/>
          <p:nvPr/>
        </p:nvSpPr>
        <p:spPr>
          <a:xfrm>
            <a:off x="2353406" y="5186625"/>
            <a:ext cx="671919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13,2 раза меньше</a:t>
            </a:r>
          </a:p>
        </p:txBody>
      </p:sp>
      <p:sp>
        <p:nvSpPr>
          <p:cNvPr id="63" name="TextBox 18">
            <a:extLst>
              <a:ext uri="{FF2B5EF4-FFF2-40B4-BE49-F238E27FC236}">
                <a16:creationId xmlns:a16="http://schemas.microsoft.com/office/drawing/2014/main" id="{524C0D04-8242-9420-01F9-F7357C3BD2A8}"/>
              </a:ext>
            </a:extLst>
          </p:cNvPr>
          <p:cNvSpPr txBox="1"/>
          <p:nvPr/>
        </p:nvSpPr>
        <p:spPr>
          <a:xfrm>
            <a:off x="3772323" y="5255290"/>
            <a:ext cx="438982" cy="2154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60,9</a:t>
            </a: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5">
            <a:extLst>
              <a:ext uri="{FF2B5EF4-FFF2-40B4-BE49-F238E27FC236}">
                <a16:creationId xmlns:a16="http://schemas.microsoft.com/office/drawing/2014/main" id="{B28020ED-FFDE-938B-D8DB-03723C51FC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7365609"/>
              </p:ext>
            </p:extLst>
          </p:nvPr>
        </p:nvGraphicFramePr>
        <p:xfrm>
          <a:off x="4592806" y="1713030"/>
          <a:ext cx="4596512" cy="298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A46B063-2E71-5A8C-8FA5-BF74ADD361F5}"/>
              </a:ext>
            </a:extLst>
          </p:cNvPr>
          <p:cNvSpPr txBox="1"/>
          <p:nvPr/>
        </p:nvSpPr>
        <p:spPr>
          <a:xfrm>
            <a:off x="5188478" y="3816291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2021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BC1BEE-CFDD-E64B-1CFB-8C5B16FC75F9}"/>
              </a:ext>
            </a:extLst>
          </p:cNvPr>
          <p:cNvSpPr txBox="1"/>
          <p:nvPr/>
        </p:nvSpPr>
        <p:spPr>
          <a:xfrm>
            <a:off x="5895815" y="3519829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2022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AE39A6-3901-17A7-020A-375BC4FF227F}"/>
              </a:ext>
            </a:extLst>
          </p:cNvPr>
          <p:cNvSpPr txBox="1"/>
          <p:nvPr/>
        </p:nvSpPr>
        <p:spPr>
          <a:xfrm>
            <a:off x="6478102" y="3806746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2023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46420D-E892-BB86-02C5-6D2597FBBA3F}"/>
              </a:ext>
            </a:extLst>
          </p:cNvPr>
          <p:cNvSpPr txBox="1"/>
          <p:nvPr/>
        </p:nvSpPr>
        <p:spPr>
          <a:xfrm>
            <a:off x="7124570" y="3812718"/>
            <a:ext cx="727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D86D41-096B-52D4-5A86-1F998919695C}"/>
              </a:ext>
            </a:extLst>
          </p:cNvPr>
          <p:cNvSpPr txBox="1"/>
          <p:nvPr/>
        </p:nvSpPr>
        <p:spPr>
          <a:xfrm>
            <a:off x="7802649" y="3799475"/>
            <a:ext cx="1033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5395090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5E67F99C-5BC5-4FAC-BD9D-E7D1EA60F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02169"/>
            <a:ext cx="9143999" cy="6070653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813035" y="17475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1545" y="4624423"/>
            <a:ext cx="4028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отдела ЗАГС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ECF71D-7044-4F04-8124-3831142E4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1" y="6664085"/>
            <a:ext cx="406399" cy="229429"/>
          </a:xfrm>
        </p:spPr>
        <p:txBody>
          <a:bodyPr/>
          <a:lstStyle/>
          <a:p>
            <a:r>
              <a:rPr lang="ru-RU" sz="1050" b="1" dirty="0">
                <a:solidFill>
                  <a:prstClr val="black"/>
                </a:solidFill>
              </a:rPr>
              <a:t>33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74" y="4697193"/>
            <a:ext cx="1801886" cy="204787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477" y="4837630"/>
            <a:ext cx="2479049" cy="185928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DEECEF"/>
              </a:clrFrom>
              <a:clrTo>
                <a:srgbClr val="DEECE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50264" t="33824" r="835" b="30075"/>
          <a:stretch/>
        </p:blipFill>
        <p:spPr>
          <a:xfrm>
            <a:off x="2340615" y="4998475"/>
            <a:ext cx="4531802" cy="1867849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38" name="TextBox 37"/>
          <p:cNvSpPr txBox="1"/>
          <p:nvPr/>
        </p:nvSpPr>
        <p:spPr>
          <a:xfrm>
            <a:off x="2587167" y="5393027"/>
            <a:ext cx="348175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Зарегистрировано браков - 56 </a:t>
            </a:r>
          </a:p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2024 год – 71)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Расторгнуто браков – 31</a:t>
            </a:r>
          </a:p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2024 год – 58)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30596" y="17880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823C1DF-B1C8-4CEF-A487-0A77ED20ADA5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D4EA0BA-C725-41C5-B318-B701B59851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4" y="127105"/>
            <a:ext cx="653112" cy="77433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563948" y="283439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ДЕМОГРАФИЧЕСКАЯ ОБСТАНОВКА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4228" y="1702519"/>
            <a:ext cx="50745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 муниципалитета численность постоянного населения муниципального округа на 01.01.2025 составила - 16829 чел., что составляет 0,6 % от всего населения Нижегородской области.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05974" y="1484552"/>
            <a:ext cx="4017612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4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4391" y="903958"/>
            <a:ext cx="9202545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89674218"/>
              </p:ext>
            </p:extLst>
          </p:nvPr>
        </p:nvGraphicFramePr>
        <p:xfrm>
          <a:off x="5450792" y="3269913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576" y="1469209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4373027" y="345940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4630822" y="3271404"/>
            <a:ext cx="772883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4433" y="3674912"/>
            <a:ext cx="388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100" dirty="0"/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065045" y="5611328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6870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graphicFrame>
        <p:nvGraphicFramePr>
          <p:cNvPr id="49" name="Диаграмма 48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863355"/>
              </p:ext>
            </p:extLst>
          </p:nvPr>
        </p:nvGraphicFramePr>
        <p:xfrm>
          <a:off x="188271" y="1365087"/>
          <a:ext cx="4490607" cy="291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943686" y="3365661"/>
            <a:ext cx="507595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132,6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682395" y="3365660"/>
            <a:ext cx="507595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101,1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371990" y="3363040"/>
            <a:ext cx="507595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132,3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072117" y="3351878"/>
            <a:ext cx="507595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113,8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770588" y="3351878"/>
            <a:ext cx="507595" cy="28682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109,6</a:t>
            </a:r>
            <a:endPara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11142" y="3887844"/>
            <a:ext cx="5329846" cy="3012106"/>
            <a:chOff x="3072117" y="3820877"/>
            <a:chExt cx="5329846" cy="3012106"/>
          </a:xfrm>
        </p:grpSpPr>
        <p:graphicFrame>
          <p:nvGraphicFramePr>
            <p:cNvPr id="54" name="Диаграмма 53">
              <a:extLst>
                <a:ext uri="{FF2B5EF4-FFF2-40B4-BE49-F238E27FC236}">
                  <a16:creationId xmlns:a16="http://schemas.microsoft.com/office/drawing/2014/main" id="{D3FFCE32-DE8B-4DAA-8E6F-243EF55FC89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13111265"/>
                </p:ext>
              </p:extLst>
            </p:nvPr>
          </p:nvGraphicFramePr>
          <p:xfrm>
            <a:off x="3072117" y="3820877"/>
            <a:ext cx="5329846" cy="30121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6" name="Скругленный прямоугольник 25"/>
            <p:cNvSpPr/>
            <p:nvPr/>
          </p:nvSpPr>
          <p:spPr>
            <a:xfrm>
              <a:off x="3947326" y="5913671"/>
              <a:ext cx="487713" cy="25993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118,6</a:t>
              </a: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4772127" y="5910388"/>
              <a:ext cx="516358" cy="25993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157,8</a:t>
              </a: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5620115" y="5891116"/>
              <a:ext cx="507595" cy="28682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121,6</a:t>
              </a: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6476160" y="5877566"/>
              <a:ext cx="507595" cy="28682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115,8</a:t>
              </a: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7289043" y="5876018"/>
              <a:ext cx="507595" cy="28682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104,1</a:t>
              </a:r>
              <a:endParaRPr lang="ru-RU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3" name="Прямая со стрелкой 62"/>
          <p:cNvCxnSpPr/>
          <p:nvPr/>
        </p:nvCxnSpPr>
        <p:spPr>
          <a:xfrm flipH="1">
            <a:off x="8235663" y="61014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Скругленный прямоугольник 63"/>
          <p:cNvSpPr/>
          <p:nvPr/>
        </p:nvSpPr>
        <p:spPr>
          <a:xfrm rot="10800000" flipH="1" flipV="1">
            <a:off x="8363510" y="5812371"/>
            <a:ext cx="844953" cy="4174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0461BC5-1C05-4F7E-A612-CEE58657B153}"/>
              </a:ext>
            </a:extLst>
          </p:cNvPr>
          <p:cNvSpPr/>
          <p:nvPr/>
        </p:nvSpPr>
        <p:spPr>
          <a:xfrm>
            <a:off x="-8626" y="1861137"/>
            <a:ext cx="9171676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8130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pic>
        <p:nvPicPr>
          <p:cNvPr id="37" name="Picture 6" descr="http://pfoto-rzd.com/data/media/202/DSC07056.JPG">
            <a:extLst>
              <a:ext uri="{FF2B5EF4-FFF2-40B4-BE49-F238E27FC236}">
                <a16:creationId xmlns:a16="http://schemas.microsoft.com/office/drawing/2014/main" id="{6E2C672E-09A6-4A9B-8E0D-5D8925A69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41" y="4497062"/>
            <a:ext cx="2288996" cy="2243724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Номер слайда 1">
            <a:extLst>
              <a:ext uri="{FF2B5EF4-FFF2-40B4-BE49-F238E27FC236}">
                <a16:creationId xmlns:a16="http://schemas.microsoft.com/office/drawing/2014/main" id="{E1F5EB29-BDC7-42D6-B5C7-C2C1686977AD}"/>
              </a:ext>
            </a:extLst>
          </p:cNvPr>
          <p:cNvSpPr txBox="1">
            <a:spLocks/>
          </p:cNvSpPr>
          <p:nvPr/>
        </p:nvSpPr>
        <p:spPr>
          <a:xfrm>
            <a:off x="7610763" y="6614337"/>
            <a:ext cx="1533235" cy="252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id="{B5C2753E-AC3E-47FC-B161-F20457E380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2237866"/>
              </p:ext>
            </p:extLst>
          </p:nvPr>
        </p:nvGraphicFramePr>
        <p:xfrm>
          <a:off x="-17250" y="997079"/>
          <a:ext cx="5458944" cy="3085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8C03CB1C-92CB-4A3D-BE92-B9436FF08780}"/>
              </a:ext>
            </a:extLst>
          </p:cNvPr>
          <p:cNvSpPr txBox="1"/>
          <p:nvPr/>
        </p:nvSpPr>
        <p:spPr>
          <a:xfrm>
            <a:off x="4300265" y="3263221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7DFA7A-58BE-48A5-A763-E69CAC7E4335}"/>
              </a:ext>
            </a:extLst>
          </p:cNvPr>
          <p:cNvSpPr txBox="1"/>
          <p:nvPr/>
        </p:nvSpPr>
        <p:spPr>
          <a:xfrm>
            <a:off x="928926" y="3263221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111,6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B54AE7A-CB21-4E06-9024-19B15B848852}"/>
              </a:ext>
            </a:extLst>
          </p:cNvPr>
          <p:cNvSpPr txBox="1"/>
          <p:nvPr/>
        </p:nvSpPr>
        <p:spPr>
          <a:xfrm>
            <a:off x="1765160" y="325294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94,4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9A24527-6D9F-4C43-AF3C-55BE6D7807CC}"/>
              </a:ext>
            </a:extLst>
          </p:cNvPr>
          <p:cNvSpPr txBox="1"/>
          <p:nvPr/>
        </p:nvSpPr>
        <p:spPr>
          <a:xfrm>
            <a:off x="2584317" y="325294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F3E2A1-90EA-4503-80D5-5B8C73F71301}"/>
              </a:ext>
            </a:extLst>
          </p:cNvPr>
          <p:cNvSpPr txBox="1"/>
          <p:nvPr/>
        </p:nvSpPr>
        <p:spPr>
          <a:xfrm>
            <a:off x="3429673" y="3252945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123,3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0FE81EF-7DF4-4CC5-B0E0-15A293871559}"/>
              </a:ext>
            </a:extLst>
          </p:cNvPr>
          <p:cNvSpPr txBox="1"/>
          <p:nvPr/>
        </p:nvSpPr>
        <p:spPr>
          <a:xfrm>
            <a:off x="4877163" y="3228763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86D89314-7E29-4E76-87C3-2F783053876A}"/>
              </a:ext>
            </a:extLst>
          </p:cNvPr>
          <p:cNvCxnSpPr>
            <a:cxnSpLocks/>
          </p:cNvCxnSpPr>
          <p:nvPr/>
        </p:nvCxnSpPr>
        <p:spPr>
          <a:xfrm flipH="1">
            <a:off x="4877163" y="3467843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6" name="Picture 2">
            <a:extLst>
              <a:ext uri="{FF2B5EF4-FFF2-40B4-BE49-F238E27FC236}">
                <a16:creationId xmlns:a16="http://schemas.microsoft.com/office/drawing/2014/main" id="{F464260C-4492-44E6-8E62-41E0E3075F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5441694" y="4654830"/>
            <a:ext cx="2777930" cy="203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Скругленный прямоугольник 28">
            <a:extLst>
              <a:ext uri="{FF2B5EF4-FFF2-40B4-BE49-F238E27FC236}">
                <a16:creationId xmlns:a16="http://schemas.microsoft.com/office/drawing/2014/main" id="{577F4DCA-9384-4A79-9CD3-D3DAF66C99F4}"/>
              </a:ext>
            </a:extLst>
          </p:cNvPr>
          <p:cNvSpPr/>
          <p:nvPr/>
        </p:nvSpPr>
        <p:spPr>
          <a:xfrm>
            <a:off x="5262033" y="2656519"/>
            <a:ext cx="607703" cy="29728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</a:p>
        </p:txBody>
      </p: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1A06255C-3874-439F-9409-1780777A151A}"/>
              </a:ext>
            </a:extLst>
          </p:cNvPr>
          <p:cNvCxnSpPr>
            <a:cxnSpLocks/>
          </p:cNvCxnSpPr>
          <p:nvPr/>
        </p:nvCxnSpPr>
        <p:spPr>
          <a:xfrm flipH="1" flipV="1">
            <a:off x="4941773" y="2858427"/>
            <a:ext cx="262654" cy="27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9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1564" y="933670"/>
            <a:ext cx="9135822" cy="592433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06619765"/>
              </p:ext>
            </p:extLst>
          </p:nvPr>
        </p:nvGraphicFramePr>
        <p:xfrm>
          <a:off x="249644" y="1389797"/>
          <a:ext cx="5324709" cy="2937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63841" y="6650181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304281" y="2705635"/>
            <a:ext cx="7393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3796" y="731467"/>
            <a:ext cx="7024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5354406" y="3917556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791971" y="3782879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102,3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841464" y="3790938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835229" y="3790598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136,3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791265" y="3772828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778251" y="3782879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70,5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892" y="-33788"/>
            <a:ext cx="9245277" cy="12213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48203" y="212649"/>
            <a:ext cx="6008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60141" y="39609"/>
            <a:ext cx="1087029" cy="886090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12" y="4529574"/>
            <a:ext cx="7476013" cy="2320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832" y="1157952"/>
            <a:ext cx="3380075" cy="2563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ый прямоугольник 28">
            <a:extLst>
              <a:ext uri="{FF2B5EF4-FFF2-40B4-BE49-F238E27FC236}">
                <a16:creationId xmlns:a16="http://schemas.microsoft.com/office/drawing/2014/main" id="{1079E8EA-481A-4A68-8EAF-EF34B149693F}"/>
              </a:ext>
            </a:extLst>
          </p:cNvPr>
          <p:cNvSpPr/>
          <p:nvPr/>
        </p:nvSpPr>
        <p:spPr>
          <a:xfrm>
            <a:off x="5610696" y="3772828"/>
            <a:ext cx="808392" cy="29728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ИФО, %</a:t>
            </a:r>
          </a:p>
        </p:txBody>
      </p:sp>
    </p:spTree>
    <p:extLst>
      <p:ext uri="{BB962C8B-B14F-4D97-AF65-F5344CB8AC3E}">
        <p14:creationId xmlns:p14="http://schemas.microsoft.com/office/powerpoint/2010/main" val="1857981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12022" y="896605"/>
            <a:ext cx="9140604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63841" y="6650181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7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33796" y="731467"/>
            <a:ext cx="6966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424540726"/>
              </p:ext>
            </p:extLst>
          </p:nvPr>
        </p:nvGraphicFramePr>
        <p:xfrm>
          <a:off x="1" y="1535977"/>
          <a:ext cx="4793703" cy="250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97531" y="1517024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33794" y="1244864"/>
            <a:ext cx="808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</a:t>
            </a:r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1640249798"/>
              </p:ext>
            </p:extLst>
          </p:nvPr>
        </p:nvGraphicFramePr>
        <p:xfrm>
          <a:off x="3822579" y="4340841"/>
          <a:ext cx="4793703" cy="250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6257147" y="3880491"/>
            <a:ext cx="851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42652" y="4496114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3" name="AutoShape 4" descr="https://www.nikcenter.org/images/uploaded/large/b4f9e64ceee1b2caa9743f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6" descr="https://www.nikcenter.org/images/uploaded/large/b4f9e64ceee1b2caa9743f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81976" y="3477436"/>
            <a:ext cx="622442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2,2 раза больше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801417" y="3519926"/>
            <a:ext cx="501585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134,9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334593" y="349460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89321" y="3505472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176,3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27476" y="3480383"/>
            <a:ext cx="45914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59,6</a:t>
            </a:r>
          </a:p>
        </p:txBody>
      </p:sp>
      <p:cxnSp>
        <p:nvCxnSpPr>
          <p:cNvPr id="60" name="Прямая со стрелкой 59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4502110" y="3690010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4629958" y="3398814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698725" y="6218022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113,1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922933" y="6209067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336745" y="6209067"/>
            <a:ext cx="486446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101,6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000894" y="6209067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57,8</a:t>
            </a:r>
          </a:p>
        </p:txBody>
      </p: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8387885" y="6397392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8352425" y="6128276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622291" y="6001318"/>
            <a:ext cx="53604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2,2 раза больше</a:t>
            </a: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892" y="-33788"/>
            <a:ext cx="9245277" cy="1141830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60141" y="39609"/>
            <a:ext cx="1087029" cy="88609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Прямоугольник 5"/>
          <p:cNvSpPr/>
          <p:nvPr/>
        </p:nvSpPr>
        <p:spPr>
          <a:xfrm>
            <a:off x="1373916" y="214464"/>
            <a:ext cx="6008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877023" y="943472"/>
            <a:ext cx="754625" cy="863368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AutoShape 2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91" t="12546" r="13695" b="11684"/>
          <a:stretch/>
        </p:blipFill>
        <p:spPr>
          <a:xfrm>
            <a:off x="5526786" y="3617215"/>
            <a:ext cx="776378" cy="814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" y="4615862"/>
            <a:ext cx="3942627" cy="1789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AutoShape 8" descr="C:\Users\Art-PC-1211-01\Downloads\i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7376" y="1262344"/>
            <a:ext cx="3841750" cy="2258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4423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27345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AutoShape 6" descr="http://bpic.588ku.com/back_pic/00/01/75/0356092a5967fe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81513097"/>
              </p:ext>
            </p:extLst>
          </p:nvPr>
        </p:nvGraphicFramePr>
        <p:xfrm>
          <a:off x="-42114" y="1706540"/>
          <a:ext cx="4571999" cy="2449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1481530" y="1361921"/>
            <a:ext cx="27006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Производство молока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74920" y="3840402"/>
            <a:ext cx="3212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Надой молока на 1 корову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1299" y="1715559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тонн</a:t>
            </a:r>
          </a:p>
        </p:txBody>
      </p:sp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2439230281"/>
              </p:ext>
            </p:extLst>
          </p:nvPr>
        </p:nvGraphicFramePr>
        <p:xfrm>
          <a:off x="4182205" y="4145992"/>
          <a:ext cx="4604239" cy="2449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4309232" y="404655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кг.</a:t>
            </a:r>
          </a:p>
        </p:txBody>
      </p:sp>
      <p:pic>
        <p:nvPicPr>
          <p:cNvPr id="1032" name="Picture 8" descr="http://www.skniig.ru/upload/images/%D0%9B%D0%B0%D0%BE%D1%80%D0%B0%D1%82%D0%BE%D1%80%D0%B8%D1%8F_%D0%BC%D0%BE%D0%BB%D0%BE%D0%BA%D0%B0_%D0%BA%D0%BE%D0%BB%D0%BB%D0%B0%D0%B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3" r="54049"/>
          <a:stretch/>
        </p:blipFill>
        <p:spPr bwMode="auto">
          <a:xfrm>
            <a:off x="5062616" y="1334232"/>
            <a:ext cx="3820090" cy="2506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572416" y="3580999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82,3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22148" y="3577592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90,7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48799" y="3584548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75,5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30896" y="3595009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85,2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897597" y="3584548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98,4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4156529" y="3502421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8409862" y="6175178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id="{FB20334A-C29A-4947-8CF2-DE0EF20BE0B9}"/>
              </a:ext>
            </a:extLst>
          </p:cNvPr>
          <p:cNvCxnSpPr>
            <a:cxnSpLocks/>
          </p:cNvCxnSpPr>
          <p:nvPr/>
        </p:nvCxnSpPr>
        <p:spPr>
          <a:xfrm flipH="1">
            <a:off x="4102570" y="3739356"/>
            <a:ext cx="159271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845913" y="602648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116,4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952932" y="602648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90,7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689029" y="6020943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104,2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425126" y="6020943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109,9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164797" y="6026484"/>
            <a:ext cx="508968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101,2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8409862" y="5944346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 роста, %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114" y="-52207"/>
            <a:ext cx="9221420" cy="118329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47436" y="55494"/>
            <a:ext cx="1030865" cy="885428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3" name="Прямоугольник 2"/>
          <p:cNvSpPr/>
          <p:nvPr/>
        </p:nvSpPr>
        <p:spPr>
          <a:xfrm>
            <a:off x="1190573" y="238889"/>
            <a:ext cx="6008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4184" y="1056518"/>
            <a:ext cx="1009253" cy="8531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83" b="97264" l="2980" r="9739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674" y="4240512"/>
            <a:ext cx="3273836" cy="24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2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27345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3615170"/>
              </p:ext>
            </p:extLst>
          </p:nvPr>
        </p:nvGraphicFramePr>
        <p:xfrm>
          <a:off x="60141" y="1300316"/>
          <a:ext cx="5458944" cy="3085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530642" y="3624822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91,7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876119" y="3616578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54,9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752237" y="3616578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366869" y="3616578"/>
            <a:ext cx="475634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74,9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641439" y="3624822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127,3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5046338" y="3529903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 роста, %</a:t>
            </a:r>
          </a:p>
        </p:txBody>
      </p:sp>
      <p:graphicFrame>
        <p:nvGraphicFramePr>
          <p:cNvPr id="44" name="Диаграмма 43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5703982"/>
              </p:ext>
            </p:extLst>
          </p:nvPr>
        </p:nvGraphicFramePr>
        <p:xfrm>
          <a:off x="3415302" y="3920426"/>
          <a:ext cx="5458944" cy="3085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7747616" y="6197872"/>
            <a:ext cx="50327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116,5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882733" y="6205567"/>
            <a:ext cx="493428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42,6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140858" y="6197872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48,2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007332" y="6197872"/>
            <a:ext cx="517894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175,8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275974" y="6197872"/>
            <a:ext cx="5089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67,9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TextBox 4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8388906" y="6081438"/>
            <a:ext cx="830942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темпы роста, %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892" y="-33788"/>
            <a:ext cx="9245277" cy="107743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60141" y="39609"/>
            <a:ext cx="1087029" cy="88609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3" name="Прямоугольник 2"/>
          <p:cNvSpPr/>
          <p:nvPr/>
        </p:nvSpPr>
        <p:spPr>
          <a:xfrm>
            <a:off x="1147170" y="129007"/>
            <a:ext cx="6008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29473" y="569239"/>
            <a:ext cx="2698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ЗАГОТОВКА КОРМОВ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746" y="1310107"/>
            <a:ext cx="3290938" cy="2193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373" y="4304437"/>
            <a:ext cx="3372889" cy="2405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062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Тема 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46450</TotalTime>
  <Words>1441</Words>
  <Application>Microsoft Office PowerPoint</Application>
  <PresentationFormat>Экран (4:3)</PresentationFormat>
  <Paragraphs>660</Paragraphs>
  <Slides>30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45" baseType="lpstr">
      <vt:lpstr>맑은 고딕</vt:lpstr>
      <vt:lpstr>PMingLiU-ExtB</vt:lpstr>
      <vt:lpstr>Aharoni</vt:lpstr>
      <vt:lpstr>Arial</vt:lpstr>
      <vt:lpstr>Calibri</vt:lpstr>
      <vt:lpstr>Calibri Light</vt:lpstr>
      <vt:lpstr>Georgia</vt:lpstr>
      <vt:lpstr>Monotype Corsiva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Art-PC-1211-01</cp:lastModifiedBy>
  <cp:revision>3721</cp:revision>
  <cp:lastPrinted>2026-01-28T10:49:02Z</cp:lastPrinted>
  <dcterms:created xsi:type="dcterms:W3CDTF">2019-01-28T08:09:05Z</dcterms:created>
  <dcterms:modified xsi:type="dcterms:W3CDTF">2026-03-11T10:26:08Z</dcterms:modified>
</cp:coreProperties>
</file>